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6"/>
  </p:sldMasterIdLst>
  <p:notesMasterIdLst>
    <p:notesMasterId r:id="rId19"/>
  </p:notesMasterIdLst>
  <p:sldIdLst>
    <p:sldId id="256" r:id="rId7"/>
    <p:sldId id="309" r:id="rId8"/>
    <p:sldId id="307" r:id="rId9"/>
    <p:sldId id="312" r:id="rId10"/>
    <p:sldId id="311" r:id="rId11"/>
    <p:sldId id="303" r:id="rId12"/>
    <p:sldId id="301" r:id="rId13"/>
    <p:sldId id="302" r:id="rId14"/>
    <p:sldId id="304" r:id="rId15"/>
    <p:sldId id="305" r:id="rId16"/>
    <p:sldId id="262" r:id="rId17"/>
    <p:sldId id="310" r:id="rId18"/>
  </p:sldIdLst>
  <p:sldSz cx="9144000" cy="6858000" type="screen4x3"/>
  <p:notesSz cx="6669088" cy="98726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0072"/>
    <a:srgbClr val="DE007A"/>
    <a:srgbClr val="E5007E"/>
    <a:srgbClr val="DA0078"/>
    <a:srgbClr val="E52285"/>
    <a:srgbClr val="D4006E"/>
    <a:srgbClr val="CC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982008A-8BCF-4C91-8574-90A7AED4E34B}" v="6" dt="2023-03-09T17:02:29.6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1400" y="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2.xml" Id="rId8" /><Relationship Type="http://schemas.openxmlformats.org/officeDocument/2006/relationships/slide" Target="slides/slide7.xml" Id="rId13" /><Relationship Type="http://schemas.openxmlformats.org/officeDocument/2006/relationships/slide" Target="slides/slide12.xml" Id="rId18" /><Relationship Type="http://schemas.openxmlformats.org/officeDocument/2006/relationships/customXml" Target="../customXml/item3.xml" Id="rId3" /><Relationship Type="http://schemas.openxmlformats.org/officeDocument/2006/relationships/viewProps" Target="viewProps.xml" Id="rId21" /><Relationship Type="http://schemas.openxmlformats.org/officeDocument/2006/relationships/slide" Target="slides/slide1.xml" Id="rId7" /><Relationship Type="http://schemas.openxmlformats.org/officeDocument/2006/relationships/slide" Target="slides/slide6.xml" Id="rId12" /><Relationship Type="http://schemas.openxmlformats.org/officeDocument/2006/relationships/slide" Target="slides/slide11.xml" Id="rId17" /><Relationship Type="http://schemas.microsoft.com/office/2015/10/relationships/revisionInfo" Target="revisionInfo.xml" Id="rId25" /><Relationship Type="http://schemas.openxmlformats.org/officeDocument/2006/relationships/customXml" Target="../customXml/item2.xml" Id="rId2" /><Relationship Type="http://schemas.openxmlformats.org/officeDocument/2006/relationships/slide" Target="slides/slide10.xml" Id="rId16" /><Relationship Type="http://schemas.openxmlformats.org/officeDocument/2006/relationships/presProps" Target="presProps.xml" Id="rId20" /><Relationship Type="http://schemas.openxmlformats.org/officeDocument/2006/relationships/customXml" Target="../customXml/item1.xml" Id="rId1" /><Relationship Type="http://schemas.openxmlformats.org/officeDocument/2006/relationships/slideMaster" Target="slideMasters/slideMaster1.xml" Id="rId6" /><Relationship Type="http://schemas.openxmlformats.org/officeDocument/2006/relationships/slide" Target="slides/slide5.xml" Id="rId11" /><Relationship Type="http://schemas.openxmlformats.org/officeDocument/2006/relationships/customXml" Target="../customXml/item5.xml" Id="rId5" /><Relationship Type="http://schemas.openxmlformats.org/officeDocument/2006/relationships/slide" Target="slides/slide9.xml" Id="rId15" /><Relationship Type="http://schemas.openxmlformats.org/officeDocument/2006/relationships/tableStyles" Target="tableStyles.xml" Id="rId23" /><Relationship Type="http://schemas.openxmlformats.org/officeDocument/2006/relationships/slide" Target="slides/slide4.xml" Id="rId10" /><Relationship Type="http://schemas.openxmlformats.org/officeDocument/2006/relationships/notesMaster" Target="notesMasters/notesMaster1.xml" Id="rId19" /><Relationship Type="http://schemas.openxmlformats.org/officeDocument/2006/relationships/customXml" Target="../customXml/item4.xml" Id="rId4" /><Relationship Type="http://schemas.openxmlformats.org/officeDocument/2006/relationships/slide" Target="slides/slide3.xml" Id="rId9" /><Relationship Type="http://schemas.openxmlformats.org/officeDocument/2006/relationships/slide" Target="slides/slide8.xml" Id="rId14" /><Relationship Type="http://schemas.openxmlformats.org/officeDocument/2006/relationships/theme" Target="theme/theme1.xml" Id="rId22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1EFEA4-5014-4218-95FB-15B80B057965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4425" y="1233488"/>
            <a:ext cx="4440238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51219"/>
            <a:ext cx="533527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889938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377317"/>
            <a:ext cx="2889938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FDC614-4CF6-4288-B2DB-1E64BF6DCC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012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DC614-4CF6-4288-B2DB-1E64BF6DCCC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598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FDC614-4CF6-4288-B2DB-1E64BF6DCCC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94079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DC614-4CF6-4288-B2DB-1E64BF6DCCC3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7359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 rot="19173714">
            <a:off x="314325" y="1665288"/>
            <a:ext cx="7772400" cy="2387600"/>
          </a:xfrm>
        </p:spPr>
        <p:txBody>
          <a:bodyPr anchor="b"/>
          <a:lstStyle>
            <a:lvl1pPr algn="ctr">
              <a:defRPr sz="9600"/>
            </a:lvl1pPr>
          </a:lstStyle>
          <a:p>
            <a:r>
              <a:rPr lang="en-US" dirty="0"/>
              <a:t>DRAFT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3E25A-7B69-4CB8-8DF3-1CD01401FEFB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165FA-06FB-4CC2-9B53-8CFC6BF354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0995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3E25A-7B69-4CB8-8DF3-1CD01401FEFB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165FA-06FB-4CC2-9B53-8CFC6BF354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4617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3E25A-7B69-4CB8-8DF3-1CD01401FEFB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165FA-06FB-4CC2-9B53-8CFC6BF354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1424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3E25A-7B69-4CB8-8DF3-1CD01401FEFB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165FA-06FB-4CC2-9B53-8CFC6BF354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7813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3E25A-7B69-4CB8-8DF3-1CD01401FEFB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165FA-06FB-4CC2-9B53-8CFC6BF354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5859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3E25A-7B69-4CB8-8DF3-1CD01401FEFB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165FA-06FB-4CC2-9B53-8CFC6BF354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1615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3E25A-7B69-4CB8-8DF3-1CD01401FEFB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165FA-06FB-4CC2-9B53-8CFC6BF354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0516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3E25A-7B69-4CB8-8DF3-1CD01401FEFB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165FA-06FB-4CC2-9B53-8CFC6BF354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948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3E25A-7B69-4CB8-8DF3-1CD01401FEFB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165FA-06FB-4CC2-9B53-8CFC6BF354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1251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3E25A-7B69-4CB8-8DF3-1CD01401FEFB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165FA-06FB-4CC2-9B53-8CFC6BF354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0446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3E25A-7B69-4CB8-8DF3-1CD01401FEFB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165FA-06FB-4CC2-9B53-8CFC6BF354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459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13E25A-7B69-4CB8-8DF3-1CD01401FEFB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7165FA-06FB-4CC2-9B53-8CFC6BF354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0054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18D9C-DA83-40A3-AEA9-45A7CC7D6E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0F79E0-A8EB-45B0-8C42-582C0F05A3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0E03837F-355D-4825-AB6F-3095F98054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7051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26972EF7-0DE8-45A5-8C78-D3CBB9B3B7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469"/>
            <a:ext cx="9144000" cy="65365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8A94181-2E5F-4E3D-AA2D-BA4A9D11FBCE}"/>
              </a:ext>
            </a:extLst>
          </p:cNvPr>
          <p:cNvSpPr txBox="1"/>
          <p:nvPr/>
        </p:nvSpPr>
        <p:spPr>
          <a:xfrm>
            <a:off x="266949" y="627266"/>
            <a:ext cx="7478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>
                <a:solidFill>
                  <a:srgbClr val="E52285"/>
                </a:solidFill>
                <a:latin typeface="HelveticaNeue LT 97 BlackCn" panose="00000400000000000000" pitchFamily="2" charset="0"/>
              </a:rPr>
              <a:t>INTELLIGENT BRIEF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D097A7-6AFD-B22D-D4AF-3D91C82AD04E}"/>
              </a:ext>
            </a:extLst>
          </p:cNvPr>
          <p:cNvSpPr txBox="1"/>
          <p:nvPr/>
        </p:nvSpPr>
        <p:spPr>
          <a:xfrm>
            <a:off x="266949" y="1576246"/>
            <a:ext cx="47895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/>
              <a:t>Focus is on stakeholder engagement: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93BC6F4-4145-6DE2-80BE-6D31A4098633}"/>
              </a:ext>
            </a:extLst>
          </p:cNvPr>
          <p:cNvSpPr/>
          <p:nvPr/>
        </p:nvSpPr>
        <p:spPr>
          <a:xfrm>
            <a:off x="456450" y="2287388"/>
            <a:ext cx="84169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/>
              <a:t>Understand the </a:t>
            </a:r>
            <a:r>
              <a:rPr lang="en-GB" sz="2400" b="1">
                <a:solidFill>
                  <a:srgbClr val="354B9E"/>
                </a:solidFill>
              </a:rPr>
              <a:t>needs</a:t>
            </a:r>
            <a:r>
              <a:rPr lang="en-GB" sz="2400"/>
              <a:t> which can be incorporated into the design.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484B141-D23B-6DA6-A86C-F10400368DE5}"/>
              </a:ext>
            </a:extLst>
          </p:cNvPr>
          <p:cNvSpPr/>
          <p:nvPr/>
        </p:nvSpPr>
        <p:spPr>
          <a:xfrm>
            <a:off x="456450" y="2683096"/>
            <a:ext cx="82310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/>
              <a:t>It’s about stakeholders being more </a:t>
            </a:r>
            <a:r>
              <a:rPr lang="en-GB" sz="2400" b="1">
                <a:solidFill>
                  <a:srgbClr val="354B9E"/>
                </a:solidFill>
              </a:rPr>
              <a:t>descriptive</a:t>
            </a:r>
            <a:r>
              <a:rPr lang="en-GB" sz="2400"/>
              <a:t> than </a:t>
            </a:r>
            <a:r>
              <a:rPr lang="en-GB" sz="2400" b="1">
                <a:solidFill>
                  <a:srgbClr val="354B9E"/>
                </a:solidFill>
              </a:rPr>
              <a:t>prescriptive</a:t>
            </a:r>
            <a:r>
              <a:rPr lang="en-GB" sz="2400">
                <a:solidFill>
                  <a:srgbClr val="354B9E"/>
                </a:solidFill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305EF4F-4E34-4E87-4A9A-F24331BA41BD}"/>
              </a:ext>
            </a:extLst>
          </p:cNvPr>
          <p:cNvSpPr txBox="1"/>
          <p:nvPr/>
        </p:nvSpPr>
        <p:spPr>
          <a:xfrm>
            <a:off x="281555" y="3782815"/>
            <a:ext cx="28491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/>
              <a:t>Stakeholders include: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6BA54EE-8814-48CE-EC5C-1EDC2C032D70}"/>
              </a:ext>
            </a:extLst>
          </p:cNvPr>
          <p:cNvSpPr/>
          <p:nvPr/>
        </p:nvSpPr>
        <p:spPr>
          <a:xfrm>
            <a:off x="1132482" y="4493957"/>
            <a:ext cx="55905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>
                <a:solidFill>
                  <a:srgbClr val="ED1F9A"/>
                </a:solidFill>
              </a:rPr>
              <a:t>School community: 	Pupils; Parents; Staff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54E4E55-5E3E-24E9-15EA-79B92BC5AB54}"/>
              </a:ext>
            </a:extLst>
          </p:cNvPr>
          <p:cNvSpPr/>
          <p:nvPr/>
        </p:nvSpPr>
        <p:spPr>
          <a:xfrm>
            <a:off x="1119260" y="4974266"/>
            <a:ext cx="70913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>
                <a:solidFill>
                  <a:srgbClr val="009F46"/>
                </a:solidFill>
              </a:rPr>
              <a:t>Wider community: 	Identified by Communities Team</a:t>
            </a:r>
          </a:p>
        </p:txBody>
      </p:sp>
    </p:spTree>
    <p:extLst>
      <p:ext uri="{BB962C8B-B14F-4D97-AF65-F5344CB8AC3E}">
        <p14:creationId xmlns:p14="http://schemas.microsoft.com/office/powerpoint/2010/main" val="10828418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26972EF7-0DE8-45A5-8C78-D3CBB9B3B7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469"/>
            <a:ext cx="9144000" cy="65365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8A94181-2E5F-4E3D-AA2D-BA4A9D11FBCE}"/>
              </a:ext>
            </a:extLst>
          </p:cNvPr>
          <p:cNvSpPr txBox="1"/>
          <p:nvPr/>
        </p:nvSpPr>
        <p:spPr>
          <a:xfrm>
            <a:off x="266949" y="627266"/>
            <a:ext cx="7478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>
                <a:solidFill>
                  <a:srgbClr val="E52285"/>
                </a:solidFill>
                <a:latin typeface="HelveticaNeue LT 97 BlackCn" panose="00000400000000000000" pitchFamily="2" charset="0"/>
              </a:rPr>
              <a:t>ALTERNATIVE SITE USE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3D99820-F696-CD49-1B14-624EF3153D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30" t="6943" r="8684" b="11465"/>
          <a:stretch/>
        </p:blipFill>
        <p:spPr>
          <a:xfrm>
            <a:off x="832756" y="1394728"/>
            <a:ext cx="7478487" cy="462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6775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accessory&#10;&#10;Description automatically generated">
            <a:extLst>
              <a:ext uri="{FF2B5EF4-FFF2-40B4-BE49-F238E27FC236}">
                <a16:creationId xmlns:a16="http://schemas.microsoft.com/office/drawing/2014/main" id="{BABFED2D-CF35-4CB3-A31D-73CD364FFE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75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920D538-163E-43EE-99DE-5B37490CF98B}"/>
              </a:ext>
            </a:extLst>
          </p:cNvPr>
          <p:cNvSpPr/>
          <p:nvPr/>
        </p:nvSpPr>
        <p:spPr>
          <a:xfrm>
            <a:off x="757572" y="2447539"/>
            <a:ext cx="74374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spcAft>
                <a:spcPts val="0"/>
              </a:spcAft>
            </a:pPr>
            <a:r>
              <a:rPr lang="en-GB" b="1"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3E45D0-E48B-7723-C553-32323C842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547DDC-6D29-B2D8-EFAC-F016369FB54D}"/>
              </a:ext>
            </a:extLst>
          </p:cNvPr>
          <p:cNvSpPr txBox="1"/>
          <p:nvPr/>
        </p:nvSpPr>
        <p:spPr>
          <a:xfrm>
            <a:off x="332927" y="2278262"/>
            <a:ext cx="8286751" cy="20005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9600" b="1">
                <a:latin typeface="Segoe UI"/>
                <a:cs typeface="Segoe UI"/>
              </a:rPr>
              <a:t>Q&amp;A</a:t>
            </a:r>
          </a:p>
          <a:p>
            <a:pPr algn="ctr"/>
            <a:r>
              <a:rPr lang="en-GB" sz="2800" b="1">
                <a:latin typeface="Segoe UI"/>
                <a:cs typeface="Segoe UI"/>
              </a:rPr>
              <a:t>Gartcoshconsultation@northlan.gov.uk</a:t>
            </a:r>
          </a:p>
        </p:txBody>
      </p:sp>
    </p:spTree>
    <p:extLst>
      <p:ext uri="{BB962C8B-B14F-4D97-AF65-F5344CB8AC3E}">
        <p14:creationId xmlns:p14="http://schemas.microsoft.com/office/powerpoint/2010/main" val="1678165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accessory&#10;&#10;Description automatically generated">
            <a:extLst>
              <a:ext uri="{FF2B5EF4-FFF2-40B4-BE49-F238E27FC236}">
                <a16:creationId xmlns:a16="http://schemas.microsoft.com/office/drawing/2014/main" id="{BABFED2D-CF35-4CB3-A31D-73CD364FFE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920D538-163E-43EE-99DE-5B37490CF98B}"/>
              </a:ext>
            </a:extLst>
          </p:cNvPr>
          <p:cNvSpPr/>
          <p:nvPr/>
        </p:nvSpPr>
        <p:spPr>
          <a:xfrm>
            <a:off x="757572" y="2447539"/>
            <a:ext cx="74374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spcAft>
                <a:spcPts val="0"/>
              </a:spcAft>
            </a:pPr>
            <a:r>
              <a:rPr lang="en-GB" b="1"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3E45D0-E48B-7723-C553-32323C842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572" y="403829"/>
            <a:ext cx="7886700" cy="1874433"/>
          </a:xfrm>
          <a:noFill/>
        </p:spPr>
        <p:txBody>
          <a:bodyPr>
            <a:noAutofit/>
          </a:bodyPr>
          <a:lstStyle/>
          <a:p>
            <a:pPr algn="ctr"/>
            <a:endParaRPr lang="en-GB" sz="9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547DDC-6D29-B2D8-EFAC-F016369FB54D}"/>
              </a:ext>
            </a:extLst>
          </p:cNvPr>
          <p:cNvSpPr txBox="1"/>
          <p:nvPr/>
        </p:nvSpPr>
        <p:spPr>
          <a:xfrm>
            <a:off x="332927" y="2278262"/>
            <a:ext cx="8286751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200" b="1">
                <a:latin typeface="Segoe UI"/>
              </a:rPr>
              <a:t>Proposal to relocate </a:t>
            </a:r>
            <a:r>
              <a:rPr lang="en-GB" sz="3200" b="1" err="1">
                <a:latin typeface="Segoe UI"/>
              </a:rPr>
              <a:t>Gartcosh</a:t>
            </a:r>
            <a:r>
              <a:rPr lang="en-GB" sz="3200" b="1">
                <a:latin typeface="Segoe UI"/>
              </a:rPr>
              <a:t> Primary School to a new site</a:t>
            </a:r>
            <a:endParaRPr lang="en-GB" sz="3200" b="1"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963191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28747B0F-5370-99D7-90D6-5643BF2482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30" y="44029"/>
            <a:ext cx="8829849" cy="679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7152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FE1C29C-C5FA-ADE4-7A12-8B4D63A554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6" y="198408"/>
            <a:ext cx="8885946" cy="665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892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0E73D1DB-D1C5-40AA-86F6-1B3A113BB1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469"/>
            <a:ext cx="9144000" cy="653653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8A0BCA7-0A54-4E5E-9BA1-1B5B04B81EC6}"/>
              </a:ext>
            </a:extLst>
          </p:cNvPr>
          <p:cNvSpPr/>
          <p:nvPr/>
        </p:nvSpPr>
        <p:spPr>
          <a:xfrm>
            <a:off x="484462" y="321469"/>
            <a:ext cx="7713334" cy="406797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400" b="1">
                <a:solidFill>
                  <a:srgbClr val="E1177D"/>
                </a:solidFill>
                <a:latin typeface="HelveticaNeue LT 97 BlackCn"/>
                <a:ea typeface="Calibri" panose="020F0502020204030204" pitchFamily="34" charset="0"/>
                <a:cs typeface="Arial"/>
              </a:rPr>
              <a:t>GARTCOSH PRIMARY</a:t>
            </a:r>
            <a:endParaRPr lang="en-US"/>
          </a:p>
          <a:p>
            <a:r>
              <a:rPr lang="en-GB" sz="1600">
                <a:solidFill>
                  <a:srgbClr val="000000"/>
                </a:solidFill>
                <a:latin typeface="Arial"/>
                <a:cs typeface="Arial"/>
              </a:rPr>
              <a:t>The Council is proposing through the Town and Community Hub programme, a new build </a:t>
            </a:r>
            <a:r>
              <a:rPr lang="en-GB" sz="1600" err="1">
                <a:solidFill>
                  <a:srgbClr val="000000"/>
                </a:solidFill>
                <a:latin typeface="Arial"/>
                <a:cs typeface="Arial"/>
              </a:rPr>
              <a:t>Gartcosh</a:t>
            </a:r>
            <a:r>
              <a:rPr lang="en-GB" sz="1600">
                <a:solidFill>
                  <a:srgbClr val="000000"/>
                </a:solidFill>
                <a:latin typeface="Arial"/>
                <a:cs typeface="Arial"/>
              </a:rPr>
              <a:t> Primary School, located between </a:t>
            </a:r>
            <a:r>
              <a:rPr lang="en-GB" sz="1600" err="1">
                <a:solidFill>
                  <a:srgbClr val="000000"/>
                </a:solidFill>
                <a:latin typeface="Arial"/>
                <a:cs typeface="Arial"/>
              </a:rPr>
              <a:t>Woodneuk</a:t>
            </a:r>
            <a:r>
              <a:rPr lang="en-GB" sz="1600">
                <a:solidFill>
                  <a:srgbClr val="000000"/>
                </a:solidFill>
                <a:latin typeface="Arial"/>
                <a:cs typeface="Arial"/>
              </a:rPr>
              <a:t> Avenue and Johnstone Road.  </a:t>
            </a:r>
          </a:p>
          <a:p>
            <a:endParaRPr lang="en-GB" sz="1600" b="0" i="0">
              <a:solidFill>
                <a:srgbClr val="000000"/>
              </a:solidFill>
              <a:effectLst/>
              <a:latin typeface="Arial" panose="020B0604020202020204" pitchFamily="34" charset="0"/>
              <a:cs typeface="Arial"/>
            </a:endParaRPr>
          </a:p>
          <a:p>
            <a:endParaRPr lang="en-GB">
              <a:latin typeface="HelveticaNeue LT 57 Cn" panose="02000400000000000000" pitchFamily="2" charset="0"/>
            </a:endParaRPr>
          </a:p>
          <a:p>
            <a:r>
              <a:rPr lang="en-GB" sz="1400" b="1">
                <a:latin typeface="HelveticaNeue LT 57 Cn"/>
              </a:rPr>
              <a:t>Proposal recommendations:</a:t>
            </a:r>
          </a:p>
          <a:p>
            <a:endParaRPr lang="en-GB">
              <a:latin typeface="HelveticaNeue LT 57 Cn" panose="02000400000000000000" pitchFamily="2" charset="0"/>
            </a:endParaRPr>
          </a:p>
          <a:p>
            <a:pPr marL="816610" lvl="1" indent="-457200"/>
            <a:r>
              <a:rPr lang="en-GB" sz="1400">
                <a:latin typeface="HelveticaNeue LT 67 MdCn"/>
              </a:rPr>
              <a:t>1.	To improve approaches to safeguarding, child protection and children’s rights.</a:t>
            </a:r>
          </a:p>
          <a:p>
            <a:pPr marL="816610" lvl="1" indent="-457200">
              <a:buAutoNum type="arabicPeriod" startAt="2"/>
            </a:pPr>
            <a:r>
              <a:rPr lang="en-GB" sz="1400">
                <a:latin typeface="HelveticaNeue LT 67 MdCn"/>
              </a:rPr>
              <a:t>To develop self - evaluation practice to ensure that staff understood what was needed to improve outcomes for children.</a:t>
            </a:r>
          </a:p>
          <a:p>
            <a:pPr marL="816610" lvl="1" indent="-457200">
              <a:buAutoNum type="arabicPeriod" startAt="2"/>
            </a:pPr>
            <a:r>
              <a:rPr lang="en-GB" sz="1400">
                <a:latin typeface="HelveticaNeue LT 67 MdCn"/>
              </a:rPr>
              <a:t>To implement high quality individualised teaching and learning approaches that meets the needs of children.</a:t>
            </a:r>
          </a:p>
          <a:p>
            <a:pPr marL="816610" lvl="1" indent="-457200">
              <a:buAutoNum type="arabicPeriod" startAt="2"/>
            </a:pPr>
            <a:r>
              <a:rPr lang="en-GB" sz="1400">
                <a:latin typeface="HelveticaNeue LT 67 MdCn"/>
              </a:rPr>
              <a:t>To improve how staff assess the progress of children and how to use the information to support progress.</a:t>
            </a:r>
          </a:p>
          <a:p>
            <a:pPr marL="816610" lvl="1" indent="-457200">
              <a:buAutoNum type="arabicPeriod" startAt="3"/>
            </a:pPr>
            <a:endParaRPr lang="en-GB" sz="1400">
              <a:latin typeface="HelveticaNeue LT 67 MdCn" panose="000004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2236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26972EF7-0DE8-45A5-8C78-D3CBB9B3B7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469"/>
            <a:ext cx="9144000" cy="65365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8A94181-2E5F-4E3D-AA2D-BA4A9D11FBCE}"/>
              </a:ext>
            </a:extLst>
          </p:cNvPr>
          <p:cNvSpPr txBox="1"/>
          <p:nvPr/>
        </p:nvSpPr>
        <p:spPr>
          <a:xfrm>
            <a:off x="160598" y="220534"/>
            <a:ext cx="7478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>
                <a:solidFill>
                  <a:srgbClr val="E52285"/>
                </a:solidFill>
                <a:latin typeface="HelveticaNeue LT 97 BlackCn" panose="00000400000000000000" pitchFamily="2" charset="0"/>
              </a:rPr>
              <a:t>PROPOSED SITE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FF4F80-C7EF-4696-A24D-95D2050B1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9797"/>
            <a:ext cx="9144000" cy="5662515"/>
          </a:xfrm>
          <a:prstGeom prst="rect">
            <a:avLst/>
          </a:prstGeom>
        </p:spPr>
      </p:pic>
      <p:sp>
        <p:nvSpPr>
          <p:cNvPr id="5" name="Star: 5 Points 4">
            <a:extLst>
              <a:ext uri="{FF2B5EF4-FFF2-40B4-BE49-F238E27FC236}">
                <a16:creationId xmlns:a16="http://schemas.microsoft.com/office/drawing/2014/main" id="{1C8CF3A5-26B2-C8EA-6ED8-6136C6F01EBD}"/>
              </a:ext>
            </a:extLst>
          </p:cNvPr>
          <p:cNvSpPr/>
          <p:nvPr/>
        </p:nvSpPr>
        <p:spPr>
          <a:xfrm>
            <a:off x="4683319" y="1741661"/>
            <a:ext cx="419100" cy="419100"/>
          </a:xfrm>
          <a:prstGeom prst="star5">
            <a:avLst/>
          </a:prstGeom>
          <a:solidFill>
            <a:srgbClr val="009F4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27DA531-721F-4F18-D9E9-41E8E09D6D52}"/>
              </a:ext>
            </a:extLst>
          </p:cNvPr>
          <p:cNvSpPr/>
          <p:nvPr/>
        </p:nvSpPr>
        <p:spPr>
          <a:xfrm>
            <a:off x="2899712" y="4637195"/>
            <a:ext cx="419100" cy="419100"/>
          </a:xfrm>
          <a:prstGeom prst="ellipse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8359A4-5BCF-E333-2DA8-15761691DC3B}"/>
              </a:ext>
            </a:extLst>
          </p:cNvPr>
          <p:cNvSpPr txBox="1"/>
          <p:nvPr/>
        </p:nvSpPr>
        <p:spPr>
          <a:xfrm>
            <a:off x="4892869" y="1581879"/>
            <a:ext cx="1498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>
                <a:solidFill>
                  <a:schemeClr val="bg1"/>
                </a:solidFill>
              </a:rPr>
              <a:t>Proposed Site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C38C9B-E466-033F-D4EE-88629CC21DAD}"/>
              </a:ext>
            </a:extLst>
          </p:cNvPr>
          <p:cNvSpPr txBox="1"/>
          <p:nvPr/>
        </p:nvSpPr>
        <p:spPr>
          <a:xfrm>
            <a:off x="1199442" y="4985834"/>
            <a:ext cx="2011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>
                <a:solidFill>
                  <a:schemeClr val="bg1"/>
                </a:solidFill>
              </a:rPr>
              <a:t>Existing School Site</a:t>
            </a:r>
          </a:p>
        </p:txBody>
      </p:sp>
    </p:spTree>
    <p:extLst>
      <p:ext uri="{BB962C8B-B14F-4D97-AF65-F5344CB8AC3E}">
        <p14:creationId xmlns:p14="http://schemas.microsoft.com/office/powerpoint/2010/main" val="28869876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26972EF7-0DE8-45A5-8C78-D3CBB9B3B7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469"/>
            <a:ext cx="9144000" cy="65365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C19377-402B-5401-6489-703D213F2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8098"/>
            <a:ext cx="9144000" cy="56625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3E7F2D-490B-B044-3175-7FAADCC9E824}"/>
              </a:ext>
            </a:extLst>
          </p:cNvPr>
          <p:cNvSpPr txBox="1"/>
          <p:nvPr/>
        </p:nvSpPr>
        <p:spPr>
          <a:xfrm>
            <a:off x="160598" y="220534"/>
            <a:ext cx="7478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>
                <a:solidFill>
                  <a:srgbClr val="E52285"/>
                </a:solidFill>
                <a:latin typeface="HelveticaNeue LT 97 BlackCn" panose="00000400000000000000" pitchFamily="2" charset="0"/>
              </a:rPr>
              <a:t>PROPOSED SITE</a:t>
            </a:r>
          </a:p>
        </p:txBody>
      </p:sp>
    </p:spTree>
    <p:extLst>
      <p:ext uri="{BB962C8B-B14F-4D97-AF65-F5344CB8AC3E}">
        <p14:creationId xmlns:p14="http://schemas.microsoft.com/office/powerpoint/2010/main" val="35495740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26972EF7-0DE8-45A5-8C78-D3CBB9B3B7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469"/>
            <a:ext cx="9144000" cy="65365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2D0EAB-7B75-836C-1635-E5DA7EC9C9FE}"/>
              </a:ext>
            </a:extLst>
          </p:cNvPr>
          <p:cNvSpPr txBox="1"/>
          <p:nvPr/>
        </p:nvSpPr>
        <p:spPr>
          <a:xfrm>
            <a:off x="159369" y="223848"/>
            <a:ext cx="7478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>
                <a:solidFill>
                  <a:srgbClr val="E52285"/>
                </a:solidFill>
                <a:latin typeface="HelveticaNeue LT 97 BlackCn" panose="00000400000000000000" pitchFamily="2" charset="0"/>
              </a:rPr>
              <a:t>PROPOSED PROVISION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64827B6-7406-2F23-58C8-15C60DEFBA92}"/>
              </a:ext>
            </a:extLst>
          </p:cNvPr>
          <p:cNvSpPr/>
          <p:nvPr/>
        </p:nvSpPr>
        <p:spPr>
          <a:xfrm>
            <a:off x="733926" y="1636295"/>
            <a:ext cx="7478486" cy="938463"/>
          </a:xfrm>
          <a:prstGeom prst="rect">
            <a:avLst/>
          </a:prstGeom>
          <a:solidFill>
            <a:srgbClr val="D00072"/>
          </a:solidFill>
          <a:ln>
            <a:solidFill>
              <a:srgbClr val="DE00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F8A44B1-3753-F5FF-176A-8BADD07A7E96}"/>
              </a:ext>
            </a:extLst>
          </p:cNvPr>
          <p:cNvSpPr/>
          <p:nvPr/>
        </p:nvSpPr>
        <p:spPr>
          <a:xfrm>
            <a:off x="733926" y="2675021"/>
            <a:ext cx="7478486" cy="938463"/>
          </a:xfrm>
          <a:prstGeom prst="rect">
            <a:avLst/>
          </a:prstGeom>
          <a:solidFill>
            <a:srgbClr val="D00072"/>
          </a:solidFill>
          <a:ln>
            <a:solidFill>
              <a:srgbClr val="DE00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339C1E5-38D9-BBD0-B4B0-2DF96DE8E68F}"/>
              </a:ext>
            </a:extLst>
          </p:cNvPr>
          <p:cNvSpPr/>
          <p:nvPr/>
        </p:nvSpPr>
        <p:spPr>
          <a:xfrm>
            <a:off x="733926" y="3713747"/>
            <a:ext cx="7478486" cy="938463"/>
          </a:xfrm>
          <a:prstGeom prst="rect">
            <a:avLst/>
          </a:prstGeom>
          <a:solidFill>
            <a:srgbClr val="D00072"/>
          </a:solidFill>
          <a:ln>
            <a:solidFill>
              <a:srgbClr val="DE00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5E67151-FBAB-9543-0146-8FB7B6E5D123}"/>
              </a:ext>
            </a:extLst>
          </p:cNvPr>
          <p:cNvSpPr/>
          <p:nvPr/>
        </p:nvSpPr>
        <p:spPr>
          <a:xfrm>
            <a:off x="733926" y="4752473"/>
            <a:ext cx="7478486" cy="93846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FA5C284-1A72-858A-EF24-F20E771361B6}"/>
              </a:ext>
            </a:extLst>
          </p:cNvPr>
          <p:cNvSpPr txBox="1"/>
          <p:nvPr/>
        </p:nvSpPr>
        <p:spPr>
          <a:xfrm>
            <a:off x="1130968" y="1920860"/>
            <a:ext cx="63578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>
                <a:solidFill>
                  <a:schemeClr val="bg1"/>
                </a:solidFill>
              </a:rPr>
              <a:t>PRIMARY SCHOOL – Replacement for Gartcosh PS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D12D2AB-7266-2FFB-45D2-613AFDB61797}"/>
              </a:ext>
            </a:extLst>
          </p:cNvPr>
          <p:cNvSpPr txBox="1"/>
          <p:nvPr/>
        </p:nvSpPr>
        <p:spPr>
          <a:xfrm>
            <a:off x="1130968" y="2913419"/>
            <a:ext cx="39306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>
                <a:solidFill>
                  <a:schemeClr val="bg1"/>
                </a:solidFill>
              </a:rPr>
              <a:t>EARLY YEARS – New provision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C7F5911-4570-AF3D-B41A-5831ADF01DF4}"/>
              </a:ext>
            </a:extLst>
          </p:cNvPr>
          <p:cNvSpPr txBox="1"/>
          <p:nvPr/>
        </p:nvSpPr>
        <p:spPr>
          <a:xfrm>
            <a:off x="1130968" y="3952145"/>
            <a:ext cx="28523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>
                <a:solidFill>
                  <a:schemeClr val="bg1"/>
                </a:solidFill>
              </a:rPr>
              <a:t>ASN – New provision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F5C58F0-9E9B-4852-2BD4-E359E56F7802}"/>
              </a:ext>
            </a:extLst>
          </p:cNvPr>
          <p:cNvSpPr txBox="1"/>
          <p:nvPr/>
        </p:nvSpPr>
        <p:spPr>
          <a:xfrm>
            <a:off x="1130968" y="4990871"/>
            <a:ext cx="5706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>
                <a:solidFill>
                  <a:schemeClr val="bg1"/>
                </a:solidFill>
              </a:rPr>
              <a:t>Community Provision – Replace Gartcosh CC</a:t>
            </a:r>
          </a:p>
        </p:txBody>
      </p:sp>
    </p:spTree>
    <p:extLst>
      <p:ext uri="{BB962C8B-B14F-4D97-AF65-F5344CB8AC3E}">
        <p14:creationId xmlns:p14="http://schemas.microsoft.com/office/powerpoint/2010/main" val="8285594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26972EF7-0DE8-45A5-8C78-D3CBB9B3B7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469"/>
            <a:ext cx="9144000" cy="65365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8A94181-2E5F-4E3D-AA2D-BA4A9D11FBCE}"/>
              </a:ext>
            </a:extLst>
          </p:cNvPr>
          <p:cNvSpPr txBox="1"/>
          <p:nvPr/>
        </p:nvSpPr>
        <p:spPr>
          <a:xfrm>
            <a:off x="266949" y="627266"/>
            <a:ext cx="7478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>
                <a:solidFill>
                  <a:srgbClr val="E52285"/>
                </a:solidFill>
                <a:latin typeface="HelveticaNeue LT 97 BlackCn" panose="00000400000000000000" pitchFamily="2" charset="0"/>
              </a:rPr>
              <a:t>PROCESS AND ANTICIPATED TIMESCALE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662B858-2FF7-F157-880C-E492EE07E9D3}"/>
              </a:ext>
            </a:extLst>
          </p:cNvPr>
          <p:cNvGrpSpPr/>
          <p:nvPr/>
        </p:nvGrpSpPr>
        <p:grpSpPr>
          <a:xfrm>
            <a:off x="266949" y="1902948"/>
            <a:ext cx="6109787" cy="938463"/>
            <a:chOff x="266949" y="1902948"/>
            <a:chExt cx="6109787" cy="93846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AF9DDF6F-DA74-130A-1BEB-5AC0393A2116}"/>
                </a:ext>
              </a:extLst>
            </p:cNvPr>
            <p:cNvSpPr/>
            <p:nvPr/>
          </p:nvSpPr>
          <p:spPr>
            <a:xfrm>
              <a:off x="266949" y="1902948"/>
              <a:ext cx="6109787" cy="938463"/>
            </a:xfrm>
            <a:prstGeom prst="rect">
              <a:avLst/>
            </a:prstGeom>
            <a:solidFill>
              <a:srgbClr val="D00072"/>
            </a:solidFill>
            <a:ln>
              <a:solidFill>
                <a:srgbClr val="DE00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03687DF-E3B6-08AF-9A99-1B776034603E}"/>
                </a:ext>
              </a:extLst>
            </p:cNvPr>
            <p:cNvSpPr txBox="1"/>
            <p:nvPr/>
          </p:nvSpPr>
          <p:spPr>
            <a:xfrm>
              <a:off x="663991" y="2141347"/>
              <a:ext cx="52221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>
                  <a:solidFill>
                    <a:schemeClr val="bg1"/>
                  </a:solidFill>
                </a:rPr>
                <a:t>Appoint Design Team &amp; Main Contractor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4DA64EE-E833-ECBC-1830-979DEFBC2BB1}"/>
              </a:ext>
            </a:extLst>
          </p:cNvPr>
          <p:cNvGrpSpPr/>
          <p:nvPr/>
        </p:nvGrpSpPr>
        <p:grpSpPr>
          <a:xfrm>
            <a:off x="266949" y="3319197"/>
            <a:ext cx="6109787" cy="938463"/>
            <a:chOff x="266949" y="3301174"/>
            <a:chExt cx="6109787" cy="938463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528FEB1-518F-C80F-7A0F-3799DE07882B}"/>
                </a:ext>
              </a:extLst>
            </p:cNvPr>
            <p:cNvSpPr/>
            <p:nvPr/>
          </p:nvSpPr>
          <p:spPr>
            <a:xfrm>
              <a:off x="266949" y="3301174"/>
              <a:ext cx="6109787" cy="938463"/>
            </a:xfrm>
            <a:prstGeom prst="rect">
              <a:avLst/>
            </a:prstGeom>
            <a:solidFill>
              <a:srgbClr val="D00072"/>
            </a:solidFill>
            <a:ln>
              <a:solidFill>
                <a:srgbClr val="DE00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234557E-F123-DE84-431F-60DA4CAB1746}"/>
                </a:ext>
              </a:extLst>
            </p:cNvPr>
            <p:cNvSpPr txBox="1"/>
            <p:nvPr/>
          </p:nvSpPr>
          <p:spPr>
            <a:xfrm>
              <a:off x="663991" y="3539573"/>
              <a:ext cx="53134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>
                  <a:solidFill>
                    <a:schemeClr val="bg1"/>
                  </a:solidFill>
                </a:rPr>
                <a:t>Design Phase – approximately 18 months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32CCF14-A6AB-D5E9-9F5B-63DDEDDBE1E9}"/>
              </a:ext>
            </a:extLst>
          </p:cNvPr>
          <p:cNvGrpSpPr/>
          <p:nvPr/>
        </p:nvGrpSpPr>
        <p:grpSpPr>
          <a:xfrm>
            <a:off x="281235" y="4735446"/>
            <a:ext cx="6109787" cy="938463"/>
            <a:chOff x="265818" y="4583983"/>
            <a:chExt cx="6109787" cy="93846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B9D3E75-4C31-EA31-4D80-A3D96B518AC4}"/>
                </a:ext>
              </a:extLst>
            </p:cNvPr>
            <p:cNvSpPr/>
            <p:nvPr/>
          </p:nvSpPr>
          <p:spPr>
            <a:xfrm>
              <a:off x="265818" y="4583983"/>
              <a:ext cx="6109787" cy="938463"/>
            </a:xfrm>
            <a:prstGeom prst="rect">
              <a:avLst/>
            </a:prstGeom>
            <a:solidFill>
              <a:srgbClr val="D00072"/>
            </a:solidFill>
            <a:ln>
              <a:solidFill>
                <a:srgbClr val="DE00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1CC0448-09E5-1FF0-A017-C4B290868977}"/>
                </a:ext>
              </a:extLst>
            </p:cNvPr>
            <p:cNvSpPr txBox="1"/>
            <p:nvPr/>
          </p:nvSpPr>
          <p:spPr>
            <a:xfrm>
              <a:off x="663991" y="4822382"/>
              <a:ext cx="51050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>
                  <a:solidFill>
                    <a:schemeClr val="bg1"/>
                  </a:solidFill>
                </a:rPr>
                <a:t>Build Phase – approximately 18 months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267BFD7-DB37-FFB6-51F1-FC8F0C39A9D7}"/>
              </a:ext>
            </a:extLst>
          </p:cNvPr>
          <p:cNvSpPr txBox="1"/>
          <p:nvPr/>
        </p:nvSpPr>
        <p:spPr>
          <a:xfrm>
            <a:off x="6451651" y="3334330"/>
            <a:ext cx="25875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Includes</a:t>
            </a:r>
          </a:p>
          <a:p>
            <a:r>
              <a:rPr lang="en-GB"/>
              <a:t>	“Intelligent Brief” </a:t>
            </a:r>
          </a:p>
          <a:p>
            <a:r>
              <a:rPr lang="en-GB"/>
              <a:t>				Phase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726DE12-3187-01C1-B864-EAC8FDF672EA}"/>
              </a:ext>
            </a:extLst>
          </p:cNvPr>
          <p:cNvCxnSpPr/>
          <p:nvPr/>
        </p:nvCxnSpPr>
        <p:spPr>
          <a:xfrm>
            <a:off x="6075947" y="3795995"/>
            <a:ext cx="7098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25212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SharedContentType xmlns="Microsoft.SharePoint.Taxonomy.ContentTypeSync" SourceId="d2085efe-fbee-4112-b17b-61a14ccdd7b6" ContentTypeId="0x010100AB4565BB804CC848BD2EF3E87A42FE8B0E" PreviousValue="false" LastSyncTimeStamp="2021-07-19T07:27:43.31Z"/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Standard Document" ma:contentTypeID="0x010100AB4565BB804CC848BD2EF3E87A42FE8B0E00276D642CBEA2104891F80970F22D3938" ma:contentTypeVersion="19" ma:contentTypeDescription="" ma:contentTypeScope="" ma:versionID="4e0b496277b53b775ed803f65b80388e">
  <xsd:schema xmlns:xsd="http://www.w3.org/2001/XMLSchema" xmlns:xs="http://www.w3.org/2001/XMLSchema" xmlns:p="http://schemas.microsoft.com/office/2006/metadata/properties" xmlns:ns2="8f05d3e4-0582-485c-9ba6-ab26e7804d1a" xmlns:ns3="29eb6306-5e02-4987-ab66-fc912446eed6" xmlns:ns4="03ce3460-0959-4251-9807-61b7786b3924" targetNamespace="http://schemas.microsoft.com/office/2006/metadata/properties" ma:root="true" ma:fieldsID="84810cbe278d33425ed2eab43456460f" ns2:_="" ns3:_="" ns4:_="">
    <xsd:import namespace="8f05d3e4-0582-485c-9ba6-ab26e7804d1a"/>
    <xsd:import namespace="29eb6306-5e02-4987-ab66-fc912446eed6"/>
    <xsd:import namespace="03ce3460-0959-4251-9807-61b7786b3924"/>
    <xsd:element name="properties">
      <xsd:complexType>
        <xsd:sequence>
          <xsd:element name="documentManagement">
            <xsd:complexType>
              <xsd:all>
                <xsd:element ref="ns2:ActiveRecord" minOccurs="0"/>
                <xsd:element ref="ns2:SupercededDate" minOccurs="0"/>
                <xsd:element ref="ns2:TaxKeywordTaxHTField" minOccurs="0"/>
                <xsd:element ref="ns2:TaxCatchAll" minOccurs="0"/>
                <xsd:element ref="ns2:TaxCatchAllLabel" minOccurs="0"/>
                <xsd:element ref="ns2:le70938a2ff1458590291c2b53873313" minOccurs="0"/>
                <xsd:element ref="ns2:l2266dbc3b614dbe9f077e23aad38986" minOccurs="0"/>
                <xsd:element ref="ns3:_dlc_DocId" minOccurs="0"/>
                <xsd:element ref="ns3:_dlc_DocIdUrl" minOccurs="0"/>
                <xsd:element ref="ns3:_dlc_DocIdPersistId" minOccurs="0"/>
                <xsd:element ref="ns3:i0f84bba906045b4af568ee102a52dcb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lcf76f155ced4ddcb4097134ff3c332f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05d3e4-0582-485c-9ba6-ab26e7804d1a" elementFormDefault="qualified">
    <xsd:import namespace="http://schemas.microsoft.com/office/2006/documentManagement/types"/>
    <xsd:import namespace="http://schemas.microsoft.com/office/infopath/2007/PartnerControls"/>
    <xsd:element name="ActiveRecord" ma:index="2" nillable="true" ma:displayName="Active Document" ma:default="1" ma:internalName="ActiveRecord">
      <xsd:simpleType>
        <xsd:restriction base="dms:Boolean"/>
      </xsd:simpleType>
    </xsd:element>
    <xsd:element name="SupercededDate" ma:index="4" nillable="true" ma:displayName="Superceded Date" ma:format="DateOnly" ma:internalName="SupercededDate">
      <xsd:simpleType>
        <xsd:restriction base="dms:DateTime"/>
      </xsd:simpleType>
    </xsd:element>
    <xsd:element name="TaxKeywordTaxHTField" ma:index="8" nillable="true" ma:taxonomy="true" ma:internalName="TaxKeywordTaxHTField" ma:taxonomyFieldName="TaxKeyword" ma:displayName="Enterprise Keywords" ma:fieldId="{23f27201-bee3-471e-b2e7-b64fd8b7ca38}" ma:taxonomyMulti="true" ma:sspId="d2085efe-fbee-4112-b17b-61a14ccdd7b6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3f5ace53-e22e-4462-81ce-71647156b33f}" ma:internalName="TaxCatchAll" ma:showField="CatchAllData" ma:web="29eb6306-5e02-4987-ab66-fc912446eed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3f5ace53-e22e-4462-81ce-71647156b33f}" ma:internalName="TaxCatchAllLabel" ma:readOnly="true" ma:showField="CatchAllDataLabel" ma:web="29eb6306-5e02-4987-ab66-fc912446eed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e70938a2ff1458590291c2b53873313" ma:index="13" nillable="true" ma:taxonomy="true" ma:internalName="le70938a2ff1458590291c2b53873313" ma:taxonomyFieldName="Service1" ma:displayName="Service" ma:default="" ma:fieldId="{5e70938a-2ff1-4585-9029-1c2b53873313}" ma:sspId="d2085efe-fbee-4112-b17b-61a14ccdd7b6" ma:termSetId="f027e596-12c9-4f9a-8093-fd23840c060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l2266dbc3b614dbe9f077e23aad38986" ma:index="15" nillable="true" ma:taxonomy="true" ma:internalName="l2266dbc3b614dbe9f077e23aad38986" ma:taxonomyFieldName="BusinessUnit" ma:displayName="Business Unit" ma:readOnly="false" ma:default="" ma:fieldId="{52266dbc-3b61-4dbe-9f07-7e23aad38986}" ma:sspId="d2085efe-fbee-4112-b17b-61a14ccdd7b6" ma:termSetId="f027e596-12c9-4f9a-8093-fd23840c0609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eb6306-5e02-4987-ab66-fc912446eed6" elementFormDefault="qualified">
    <xsd:import namespace="http://schemas.microsoft.com/office/2006/documentManagement/types"/>
    <xsd:import namespace="http://schemas.microsoft.com/office/infopath/2007/PartnerControls"/>
    <xsd:element name="_dlc_DocId" ma:index="1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1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i0f84bba906045b4af568ee102a52dcb" ma:index="21" nillable="true" ma:taxonomy="true" ma:internalName="i0f84bba906045b4af568ee102a52dcb" ma:taxonomyFieldName="RevIMBCS" ma:displayName="Retention Term" ma:indexed="true" ma:default="3;#BCS|819376d4-bc70-4d53-bae7-773a2688b0e5" ma:fieldId="{20f84bba-9060-45b4-af56-8ee102a52dcb}" ma:sspId="d2085efe-fbee-4112-b17b-61a14ccdd7b6" ma:termSetId="65e0ccf4-ee27-4865-88b2-fcad8719c10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aredWithUsers" ma:index="3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ce3460-0959-4251-9807-61b7786b39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2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8" nillable="true" ma:taxonomy="true" ma:internalName="lcf76f155ced4ddcb4097134ff3c332f" ma:taxonomyFieldName="MediaServiceImageTags" ma:displayName="Image Tags" ma:readOnly="false" ma:fieldId="{5cf76f15-5ced-4ddc-b409-7134ff3c332f}" ma:taxonomyMulti="true" ma:sspId="d2085efe-fbee-4112-b17b-61a14ccdd7b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3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3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33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7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29eb6306-5e02-4987-ab66-fc912446eed6">NLC--480478061-32869</_dlc_DocId>
    <TaxCatchAll xmlns="8f05d3e4-0582-485c-9ba6-ab26e7804d1a">
      <Value>3</Value>
      <Value>2</Value>
      <Value>1</Value>
    </TaxCatchAll>
    <TaxKeywordTaxHTField xmlns="8f05d3e4-0582-485c-9ba6-ab26e7804d1a">
      <Terms xmlns="http://schemas.microsoft.com/office/infopath/2007/PartnerControls"/>
    </TaxKeywordTaxHTField>
    <l2266dbc3b614dbe9f077e23aad38986 xmlns="8f05d3e4-0582-485c-9ba6-ab26e7804d1a">
      <Terms xmlns="http://schemas.microsoft.com/office/infopath/2007/PartnerControls">
        <TermInfo xmlns="http://schemas.microsoft.com/office/infopath/2007/PartnerControls">
          <TermName xmlns="http://schemas.microsoft.com/office/infopath/2007/PartnerControls">Education</TermName>
          <TermId xmlns="http://schemas.microsoft.com/office/infopath/2007/PartnerControls">7c63c392-b8b7-43b3-a940-fa4306e5c61f</TermId>
        </TermInfo>
      </Terms>
    </l2266dbc3b614dbe9f077e23aad38986>
    <le70938a2ff1458590291c2b53873313 xmlns="8f05d3e4-0582-485c-9ba6-ab26e7804d1a">
      <Terms xmlns="http://schemas.microsoft.com/office/infopath/2007/PartnerControls">
        <TermInfo xmlns="http://schemas.microsoft.com/office/infopath/2007/PartnerControls">
          <TermName xmlns="http://schemas.microsoft.com/office/infopath/2007/PartnerControls">Education and Families</TermName>
          <TermId xmlns="http://schemas.microsoft.com/office/infopath/2007/PartnerControls">5d3f6438-9f1e-42e8-88b7-bda312bc02e3</TermId>
        </TermInfo>
      </Terms>
    </le70938a2ff1458590291c2b53873313>
    <ActiveRecord xmlns="8f05d3e4-0582-485c-9ba6-ab26e7804d1a">true</ActiveRecord>
    <i0f84bba906045b4af568ee102a52dcb xmlns="29eb6306-5e02-4987-ab66-fc912446eed6">
      <Terms xmlns="http://schemas.microsoft.com/office/infopath/2007/PartnerControls">
        <TermInfo xmlns="http://schemas.microsoft.com/office/infopath/2007/PartnerControls">
          <TermName xmlns="http://schemas.microsoft.com/office/infopath/2007/PartnerControls">BCS</TermName>
          <TermId xmlns="http://schemas.microsoft.com/office/infopath/2007/PartnerControls">819376d4-bc70-4d53-bae7-773a2688b0e5</TermId>
        </TermInfo>
      </Terms>
    </i0f84bba906045b4af568ee102a52dcb>
    <_dlc_DocIdUrl xmlns="29eb6306-5e02-4987-ab66-fc912446eed6">
      <Url>https://nlcgov.sharepoint.com/sites/EDS-EDUCATIONCAPITALPROJECTS/_layouts/15/DocIdRedir.aspx?ID=NLC--480478061-32869</Url>
      <Description>NLC--480478061-32869</Description>
    </_dlc_DocIdUrl>
    <lcf76f155ced4ddcb4097134ff3c332f xmlns="03ce3460-0959-4251-9807-61b7786b3924">
      <Terms xmlns="http://schemas.microsoft.com/office/infopath/2007/PartnerControls"/>
    </lcf76f155ced4ddcb4097134ff3c332f>
    <SupercededDate xmlns="8f05d3e4-0582-485c-9ba6-ab26e7804d1a" xsi:nil="true"/>
    <SharedWithUsers xmlns="29eb6306-5e02-4987-ab66-fc912446eed6">
      <UserInfo>
        <DisplayName>Charles McCabe</DisplayName>
        <AccountId>43</AccountId>
        <AccountType/>
      </UserInfo>
      <UserInfo>
        <DisplayName>Maryann McGorry</DisplayName>
        <AccountId>16</AccountId>
        <AccountType/>
      </UserInfo>
      <UserInfo>
        <DisplayName>Lyndsey Macpherson</DisplayName>
        <AccountId>15</AccountId>
        <AccountType/>
      </UserInfo>
    </SharedWithUsers>
  </documentManagement>
</p:properties>
</file>

<file path=customXml/item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053199C-AF6B-42AA-8E0B-B3087B23773B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A0996DC8-F43B-4E13-BA2B-DC66D1FDA4AA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A076B72D-3C9F-4B4B-9ECD-9E1CEC9187E9}"/>
</file>

<file path=customXml/itemProps4.xml><?xml version="1.0" encoding="utf-8"?>
<ds:datastoreItem xmlns:ds="http://schemas.openxmlformats.org/officeDocument/2006/customXml" ds:itemID="{A8B8C6CD-7B14-40B5-B4E7-E15E229672C0}">
  <ds:schemaRefs>
    <ds:schemaRef ds:uri="03ce3460-0959-4251-9807-61b7786b3924"/>
    <ds:schemaRef ds:uri="29eb6306-5e02-4987-ab66-fc912446eed6"/>
    <ds:schemaRef ds:uri="8f05d3e4-0582-485c-9ba6-ab26e7804d1a"/>
    <ds:schemaRef ds:uri="http://purl.org/dc/terms/"/>
    <ds:schemaRef ds:uri="http://schemas.microsoft.com/office/2006/documentManagement/types"/>
    <ds:schemaRef ds:uri="http://purl.org/dc/dcmitype/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.xml><?xml version="1.0" encoding="utf-8"?>
<ds:datastoreItem xmlns:ds="http://schemas.openxmlformats.org/officeDocument/2006/customXml" ds:itemID="{02BBB1A8-1E05-49EE-B00B-18E2A233BAD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</TotalTime>
  <Words>244</Words>
  <Application>Microsoft Office PowerPoint</Application>
  <PresentationFormat>On-screen Show (4:3)</PresentationFormat>
  <Paragraphs>42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HelveticaNeue LT 57 Cn</vt:lpstr>
      <vt:lpstr>HelveticaNeue LT 67 MdCn</vt:lpstr>
      <vt:lpstr>HelveticaNeue LT 97 BlackCn</vt:lpstr>
      <vt:lpstr>Segoe UI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Jane Douglas</dc:creator>
  <cp:lastModifiedBy>Lyndsey Macpherson</cp:lastModifiedBy>
  <cp:revision>1</cp:revision>
  <cp:lastPrinted>2023-03-08T09:19:32Z</cp:lastPrinted>
  <dcterms:created xsi:type="dcterms:W3CDTF">2021-03-18T10:04:23Z</dcterms:created>
  <dcterms:modified xsi:type="dcterms:W3CDTF">2023-03-09T17:10:00Z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c381991-eab8-4fff-8f2f-4f88109aa1cd_Enabled">
    <vt:lpwstr>true</vt:lpwstr>
  </property>
  <property fmtid="{D5CDD505-2E9C-101B-9397-08002B2CF9AE}" pid="3" name="MSIP_Label_3c381991-eab8-4fff-8f2f-4f88109aa1cd_SetDate">
    <vt:lpwstr>2021-03-18T10:04:23Z</vt:lpwstr>
  </property>
  <property fmtid="{D5CDD505-2E9C-101B-9397-08002B2CF9AE}" pid="4" name="MSIP_Label_3c381991-eab8-4fff-8f2f-4f88109aa1cd_Method">
    <vt:lpwstr>Standard</vt:lpwstr>
  </property>
  <property fmtid="{D5CDD505-2E9C-101B-9397-08002B2CF9AE}" pid="5" name="MSIP_Label_3c381991-eab8-4fff-8f2f-4f88109aa1cd_Name">
    <vt:lpwstr>Official</vt:lpwstr>
  </property>
  <property fmtid="{D5CDD505-2E9C-101B-9397-08002B2CF9AE}" pid="6" name="MSIP_Label_3c381991-eab8-4fff-8f2f-4f88109aa1cd_SiteId">
    <vt:lpwstr>a98f953b-d618-4b43-8a65-0382681bd283</vt:lpwstr>
  </property>
  <property fmtid="{D5CDD505-2E9C-101B-9397-08002B2CF9AE}" pid="7" name="MSIP_Label_3c381991-eab8-4fff-8f2f-4f88109aa1cd_ActionId">
    <vt:lpwstr>41c96368-dff4-49ae-b593-b8e05de7cffa</vt:lpwstr>
  </property>
  <property fmtid="{D5CDD505-2E9C-101B-9397-08002B2CF9AE}" pid="8" name="MSIP_Label_3c381991-eab8-4fff-8f2f-4f88109aa1cd_ContentBits">
    <vt:lpwstr>0</vt:lpwstr>
  </property>
  <property fmtid="{D5CDD505-2E9C-101B-9397-08002B2CF9AE}" pid="9" name="TaxKeyword">
    <vt:lpwstr/>
  </property>
  <property fmtid="{D5CDD505-2E9C-101B-9397-08002B2CF9AE}" pid="10" name="BusinessUnit">
    <vt:lpwstr>2;#Education|7c63c392-b8b7-43b3-a940-fa4306e5c61f</vt:lpwstr>
  </property>
  <property fmtid="{D5CDD505-2E9C-101B-9397-08002B2CF9AE}" pid="11" name="ContentTypeId">
    <vt:lpwstr>0x010100AB4565BB804CC848BD2EF3E87A42FE8B0E00276D642CBEA2104891F80970F22D3938</vt:lpwstr>
  </property>
  <property fmtid="{D5CDD505-2E9C-101B-9397-08002B2CF9AE}" pid="12" name="Service1">
    <vt:lpwstr>1;#Education and Families|5d3f6438-9f1e-42e8-88b7-bda312bc02e3</vt:lpwstr>
  </property>
  <property fmtid="{D5CDD505-2E9C-101B-9397-08002B2CF9AE}" pid="13" name="RevIMBCS">
    <vt:lpwstr>3;#BCS|819376d4-bc70-4d53-bae7-773a2688b0e5</vt:lpwstr>
  </property>
  <property fmtid="{D5CDD505-2E9C-101B-9397-08002B2CF9AE}" pid="14" name="MediaServiceImageTags">
    <vt:lpwstr/>
  </property>
  <property fmtid="{D5CDD505-2E9C-101B-9397-08002B2CF9AE}" pid="15" name="_dlc_DocIdItemGuid">
    <vt:lpwstr>5264a94f-d867-4840-8c17-81d4e98d86ee</vt:lpwstr>
  </property>
</Properties>
</file>