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63" r:id="rId2"/>
  </p:sldIdLst>
  <p:sldSz cx="9906000" cy="6858000" type="A4"/>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85"/>
    <a:srgbClr val="FFFFFF"/>
    <a:srgbClr val="00A2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42" autoAdjust="0"/>
    <p:restoredTop sz="94660"/>
  </p:normalViewPr>
  <p:slideViewPr>
    <p:cSldViewPr snapToGrid="0">
      <p:cViewPr varScale="1">
        <p:scale>
          <a:sx n="77" d="100"/>
          <a:sy n="77" d="100"/>
        </p:scale>
        <p:origin x="592" y="56"/>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notesMaster" Target="notesMasters/notesMaster1.xml"/><Relationship Id="rId7" Type="http://schemas.openxmlformats.org/officeDocument/2006/relationships/tableStyles" Target="tableStyles.xml"/><Relationship Id="rId12" Type="http://schemas.openxmlformats.org/officeDocument/2006/relationships/customXml" Target="../customXml/item5.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11" Type="http://schemas.openxmlformats.org/officeDocument/2006/relationships/customXml" Target="../customXml/item4.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C2D20C30-C566-49E8-A30C-34E39EC52D76}" type="datetimeFigureOut">
              <a:rPr lang="en-GB" smtClean="0"/>
              <a:t>28/01/2026</a:t>
            </a:fld>
            <a:endParaRPr lang="en-GB"/>
          </a:p>
        </p:txBody>
      </p:sp>
      <p:sp>
        <p:nvSpPr>
          <p:cNvPr id="4" name="Slide Image Placeholder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5377246-8A77-44FC-88F7-67C31B366B0A}" type="slidenum">
              <a:rPr lang="en-GB" smtClean="0"/>
              <a:t>‹#›</a:t>
            </a:fld>
            <a:endParaRPr lang="en-GB"/>
          </a:p>
        </p:txBody>
      </p:sp>
    </p:spTree>
    <p:extLst>
      <p:ext uri="{BB962C8B-B14F-4D97-AF65-F5344CB8AC3E}">
        <p14:creationId xmlns:p14="http://schemas.microsoft.com/office/powerpoint/2010/main" val="4076702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A39C0B-9E07-4596-95AD-137A5CBE4FB4}" type="datetimeFigureOut">
              <a:rPr lang="en-GB" smtClean="0"/>
              <a:t>28/01/2026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89E3A9A-884F-4D1C-B43C-4BF2EF5C0052}" type="slidenum">
              <a:rPr lang="en-GB" smtClean="0"/>
              <a:t>‹#›</a:t>
            </a:fld>
            <a:endParaRPr lang="en-GB" dirty="0"/>
          </a:p>
        </p:txBody>
      </p:sp>
    </p:spTree>
    <p:extLst>
      <p:ext uri="{BB962C8B-B14F-4D97-AF65-F5344CB8AC3E}">
        <p14:creationId xmlns:p14="http://schemas.microsoft.com/office/powerpoint/2010/main" val="145533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39C0B-9E07-4596-95AD-137A5CBE4FB4}" type="datetimeFigureOut">
              <a:rPr lang="en-GB" smtClean="0"/>
              <a:t>28/01/2026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89E3A9A-884F-4D1C-B43C-4BF2EF5C0052}" type="slidenum">
              <a:rPr lang="en-GB" smtClean="0"/>
              <a:t>‹#›</a:t>
            </a:fld>
            <a:endParaRPr lang="en-GB" dirty="0"/>
          </a:p>
        </p:txBody>
      </p:sp>
    </p:spTree>
    <p:extLst>
      <p:ext uri="{BB962C8B-B14F-4D97-AF65-F5344CB8AC3E}">
        <p14:creationId xmlns:p14="http://schemas.microsoft.com/office/powerpoint/2010/main" val="4106896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39C0B-9E07-4596-95AD-137A5CBE4FB4}" type="datetimeFigureOut">
              <a:rPr lang="en-GB" smtClean="0"/>
              <a:t>28/01/2026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89E3A9A-884F-4D1C-B43C-4BF2EF5C0052}" type="slidenum">
              <a:rPr lang="en-GB" smtClean="0"/>
              <a:t>‹#›</a:t>
            </a:fld>
            <a:endParaRPr lang="en-GB" dirty="0"/>
          </a:p>
        </p:txBody>
      </p:sp>
    </p:spTree>
    <p:extLst>
      <p:ext uri="{BB962C8B-B14F-4D97-AF65-F5344CB8AC3E}">
        <p14:creationId xmlns:p14="http://schemas.microsoft.com/office/powerpoint/2010/main" val="909279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39C0B-9E07-4596-95AD-137A5CBE4FB4}" type="datetimeFigureOut">
              <a:rPr lang="en-GB" smtClean="0"/>
              <a:t>28/01/2026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89E3A9A-884F-4D1C-B43C-4BF2EF5C0052}" type="slidenum">
              <a:rPr lang="en-GB" smtClean="0"/>
              <a:t>‹#›</a:t>
            </a:fld>
            <a:endParaRPr lang="en-GB" dirty="0"/>
          </a:p>
        </p:txBody>
      </p:sp>
    </p:spTree>
    <p:extLst>
      <p:ext uri="{BB962C8B-B14F-4D97-AF65-F5344CB8AC3E}">
        <p14:creationId xmlns:p14="http://schemas.microsoft.com/office/powerpoint/2010/main" val="624182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A39C0B-9E07-4596-95AD-137A5CBE4FB4}" type="datetimeFigureOut">
              <a:rPr lang="en-GB" smtClean="0"/>
              <a:t>28/01/2026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89E3A9A-884F-4D1C-B43C-4BF2EF5C0052}" type="slidenum">
              <a:rPr lang="en-GB" smtClean="0"/>
              <a:t>‹#›</a:t>
            </a:fld>
            <a:endParaRPr lang="en-GB" dirty="0"/>
          </a:p>
        </p:txBody>
      </p:sp>
    </p:spTree>
    <p:extLst>
      <p:ext uri="{BB962C8B-B14F-4D97-AF65-F5344CB8AC3E}">
        <p14:creationId xmlns:p14="http://schemas.microsoft.com/office/powerpoint/2010/main" val="302059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A39C0B-9E07-4596-95AD-137A5CBE4FB4}" type="datetimeFigureOut">
              <a:rPr lang="en-GB" smtClean="0"/>
              <a:t>28/01/2026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89E3A9A-884F-4D1C-B43C-4BF2EF5C0052}" type="slidenum">
              <a:rPr lang="en-GB" smtClean="0"/>
              <a:t>‹#›</a:t>
            </a:fld>
            <a:endParaRPr lang="en-GB" dirty="0"/>
          </a:p>
        </p:txBody>
      </p:sp>
    </p:spTree>
    <p:extLst>
      <p:ext uri="{BB962C8B-B14F-4D97-AF65-F5344CB8AC3E}">
        <p14:creationId xmlns:p14="http://schemas.microsoft.com/office/powerpoint/2010/main" val="176513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A39C0B-9E07-4596-95AD-137A5CBE4FB4}" type="datetimeFigureOut">
              <a:rPr lang="en-GB" smtClean="0"/>
              <a:t>28/01/2026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89E3A9A-884F-4D1C-B43C-4BF2EF5C0052}" type="slidenum">
              <a:rPr lang="en-GB" smtClean="0"/>
              <a:t>‹#›</a:t>
            </a:fld>
            <a:endParaRPr lang="en-GB" dirty="0"/>
          </a:p>
        </p:txBody>
      </p:sp>
    </p:spTree>
    <p:extLst>
      <p:ext uri="{BB962C8B-B14F-4D97-AF65-F5344CB8AC3E}">
        <p14:creationId xmlns:p14="http://schemas.microsoft.com/office/powerpoint/2010/main" val="320996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A39C0B-9E07-4596-95AD-137A5CBE4FB4}" type="datetimeFigureOut">
              <a:rPr lang="en-GB" smtClean="0"/>
              <a:t>28/01/2026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89E3A9A-884F-4D1C-B43C-4BF2EF5C0052}" type="slidenum">
              <a:rPr lang="en-GB" smtClean="0"/>
              <a:t>‹#›</a:t>
            </a:fld>
            <a:endParaRPr lang="en-GB" dirty="0"/>
          </a:p>
        </p:txBody>
      </p:sp>
    </p:spTree>
    <p:extLst>
      <p:ext uri="{BB962C8B-B14F-4D97-AF65-F5344CB8AC3E}">
        <p14:creationId xmlns:p14="http://schemas.microsoft.com/office/powerpoint/2010/main" val="2111514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39C0B-9E07-4596-95AD-137A5CBE4FB4}" type="datetimeFigureOut">
              <a:rPr lang="en-GB" smtClean="0"/>
              <a:t>28/01/2026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89E3A9A-884F-4D1C-B43C-4BF2EF5C0052}" type="slidenum">
              <a:rPr lang="en-GB" smtClean="0"/>
              <a:t>‹#›</a:t>
            </a:fld>
            <a:endParaRPr lang="en-GB" dirty="0"/>
          </a:p>
        </p:txBody>
      </p:sp>
    </p:spTree>
    <p:extLst>
      <p:ext uri="{BB962C8B-B14F-4D97-AF65-F5344CB8AC3E}">
        <p14:creationId xmlns:p14="http://schemas.microsoft.com/office/powerpoint/2010/main" val="307527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A39C0B-9E07-4596-95AD-137A5CBE4FB4}" type="datetimeFigureOut">
              <a:rPr lang="en-GB" smtClean="0"/>
              <a:t>28/01/2026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89E3A9A-884F-4D1C-B43C-4BF2EF5C0052}" type="slidenum">
              <a:rPr lang="en-GB" smtClean="0"/>
              <a:t>‹#›</a:t>
            </a:fld>
            <a:endParaRPr lang="en-GB" dirty="0"/>
          </a:p>
        </p:txBody>
      </p:sp>
    </p:spTree>
    <p:extLst>
      <p:ext uri="{BB962C8B-B14F-4D97-AF65-F5344CB8AC3E}">
        <p14:creationId xmlns:p14="http://schemas.microsoft.com/office/powerpoint/2010/main" val="2360802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A39C0B-9E07-4596-95AD-137A5CBE4FB4}" type="datetimeFigureOut">
              <a:rPr lang="en-GB" smtClean="0"/>
              <a:t>28/01/2026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89E3A9A-884F-4D1C-B43C-4BF2EF5C0052}" type="slidenum">
              <a:rPr lang="en-GB" smtClean="0"/>
              <a:t>‹#›</a:t>
            </a:fld>
            <a:endParaRPr lang="en-GB" dirty="0"/>
          </a:p>
        </p:txBody>
      </p:sp>
    </p:spTree>
    <p:extLst>
      <p:ext uri="{BB962C8B-B14F-4D97-AF65-F5344CB8AC3E}">
        <p14:creationId xmlns:p14="http://schemas.microsoft.com/office/powerpoint/2010/main" val="3375370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39C0B-9E07-4596-95AD-137A5CBE4FB4}" type="datetimeFigureOut">
              <a:rPr lang="en-GB" smtClean="0"/>
              <a:t>28/01/2026</a:t>
            </a:fld>
            <a:endParaRPr lang="en-GB"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E3A9A-884F-4D1C-B43C-4BF2EF5C0052}" type="slidenum">
              <a:rPr lang="en-GB" smtClean="0"/>
              <a:t>‹#›</a:t>
            </a:fld>
            <a:endParaRPr lang="en-GB" dirty="0"/>
          </a:p>
        </p:txBody>
      </p:sp>
    </p:spTree>
    <p:extLst>
      <p:ext uri="{BB962C8B-B14F-4D97-AF65-F5344CB8AC3E}">
        <p14:creationId xmlns:p14="http://schemas.microsoft.com/office/powerpoint/2010/main" val="2666088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Health Improvement logo">
            <a:extLst>
              <a:ext uri="{FF2B5EF4-FFF2-40B4-BE49-F238E27FC236}">
                <a16:creationId xmlns:a16="http://schemas.microsoft.com/office/drawing/2014/main" id="{FA356BF5-EF2B-964E-B589-FFB5ED9FCE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95"/>
          <a:stretch/>
        </p:blipFill>
        <p:spPr>
          <a:xfrm>
            <a:off x="7059179" y="34094"/>
            <a:ext cx="1478754" cy="1451805"/>
          </a:xfrm>
          <a:prstGeom prst="rect">
            <a:avLst/>
          </a:prstGeom>
        </p:spPr>
      </p:pic>
      <p:grpSp>
        <p:nvGrpSpPr>
          <p:cNvPr id="3" name="Group 2">
            <a:extLst>
              <a:ext uri="{FF2B5EF4-FFF2-40B4-BE49-F238E27FC236}">
                <a16:creationId xmlns:a16="http://schemas.microsoft.com/office/drawing/2014/main" id="{C1337BCC-F91D-B042-A1FC-F9A088C8279C}"/>
              </a:ext>
            </a:extLst>
          </p:cNvPr>
          <p:cNvGrpSpPr/>
          <p:nvPr/>
        </p:nvGrpSpPr>
        <p:grpSpPr>
          <a:xfrm>
            <a:off x="0" y="-3756"/>
            <a:ext cx="6941958" cy="988661"/>
            <a:chOff x="0" y="-3756"/>
            <a:chExt cx="4336869" cy="988661"/>
          </a:xfrm>
        </p:grpSpPr>
        <p:sp>
          <p:nvSpPr>
            <p:cNvPr id="4" name="Rectangle 3"/>
            <p:cNvSpPr/>
            <p:nvPr/>
          </p:nvSpPr>
          <p:spPr>
            <a:xfrm>
              <a:off x="0" y="-3756"/>
              <a:ext cx="4336869" cy="988661"/>
            </a:xfrm>
            <a:prstGeom prst="rect">
              <a:avLst/>
            </a:prstGeom>
            <a:solidFill>
              <a:srgbClr val="00478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endParaRPr lang="en-GB" sz="2600" dirty="0"/>
            </a:p>
          </p:txBody>
        </p:sp>
        <p:cxnSp>
          <p:nvCxnSpPr>
            <p:cNvPr id="26" name="Straight Connector 25">
              <a:extLst>
                <a:ext uri="{FF2B5EF4-FFF2-40B4-BE49-F238E27FC236}">
                  <a16:creationId xmlns:a16="http://schemas.microsoft.com/office/drawing/2014/main" id="{0719ECAA-AB1B-8E4B-9AA9-E1A12B17F1BF}"/>
                </a:ext>
              </a:extLst>
            </p:cNvPr>
            <p:cNvCxnSpPr>
              <a:cxnSpLocks/>
            </p:cNvCxnSpPr>
            <p:nvPr/>
          </p:nvCxnSpPr>
          <p:spPr>
            <a:xfrm>
              <a:off x="0" y="482015"/>
              <a:ext cx="4286251" cy="0"/>
            </a:xfrm>
            <a:prstGeom prst="line">
              <a:avLst/>
            </a:prstGeom>
            <a:ln w="25400">
              <a:solidFill>
                <a:srgbClr val="00A2E5"/>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5719" y="509521"/>
            <a:ext cx="6947677" cy="461665"/>
          </a:xfrm>
          <a:prstGeom prst="rect">
            <a:avLst/>
          </a:prstGeom>
          <a:noFill/>
        </p:spPr>
        <p:txBody>
          <a:bodyPr wrap="square" rtlCol="0">
            <a:spAutoFit/>
          </a:bodyPr>
          <a:lstStyle/>
          <a:p>
            <a:r>
              <a:rPr lang="en-GB" sz="2400" dirty="0">
                <a:solidFill>
                  <a:schemeClr val="bg1"/>
                </a:solidFill>
              </a:rPr>
              <a:t>Winter Warmer St Andrews Day Event November 2025</a:t>
            </a:r>
          </a:p>
        </p:txBody>
      </p:sp>
      <p:sp>
        <p:nvSpPr>
          <p:cNvPr id="25" name="Rectangle 24">
            <a:extLst>
              <a:ext uri="{FF2B5EF4-FFF2-40B4-BE49-F238E27FC236}">
                <a16:creationId xmlns:a16="http://schemas.microsoft.com/office/drawing/2014/main" id="{407652D3-4D97-5342-807E-2C73DEEDC9CA}"/>
              </a:ext>
            </a:extLst>
          </p:cNvPr>
          <p:cNvSpPr/>
          <p:nvPr/>
        </p:nvSpPr>
        <p:spPr>
          <a:xfrm>
            <a:off x="-5718" y="-4301"/>
            <a:ext cx="4414432" cy="461665"/>
          </a:xfrm>
          <a:prstGeom prst="rect">
            <a:avLst/>
          </a:prstGeom>
        </p:spPr>
        <p:txBody>
          <a:bodyPr wrap="square">
            <a:spAutoFit/>
          </a:bodyPr>
          <a:lstStyle/>
          <a:p>
            <a:r>
              <a:rPr lang="en-GB" sz="2400" dirty="0">
                <a:solidFill>
                  <a:srgbClr val="FFFFFF"/>
                </a:solidFill>
                <a:latin typeface="+mj-lt"/>
                <a:cs typeface="Calibri" panose="020F0502020204030204" pitchFamily="34" charset="0"/>
              </a:rPr>
              <a:t>Airdrie Action Partnership </a:t>
            </a:r>
          </a:p>
        </p:txBody>
      </p:sp>
      <p:sp>
        <p:nvSpPr>
          <p:cNvPr id="2" name="TextBox 1"/>
          <p:cNvSpPr txBox="1"/>
          <p:nvPr/>
        </p:nvSpPr>
        <p:spPr>
          <a:xfrm>
            <a:off x="65928" y="1054286"/>
            <a:ext cx="5695240" cy="307777"/>
          </a:xfrm>
          <a:prstGeom prst="rect">
            <a:avLst/>
          </a:prstGeom>
          <a:noFill/>
        </p:spPr>
        <p:txBody>
          <a:bodyPr wrap="square" rtlCol="0">
            <a:spAutoFit/>
          </a:bodyPr>
          <a:lstStyle/>
          <a:p>
            <a:r>
              <a:rPr lang="en-GB" sz="1400" b="1" dirty="0">
                <a:solidFill>
                  <a:srgbClr val="002060"/>
                </a:solidFill>
              </a:rPr>
              <a:t>We work in partnership to…</a:t>
            </a:r>
          </a:p>
        </p:txBody>
      </p:sp>
      <p:sp>
        <p:nvSpPr>
          <p:cNvPr id="14" name="TextBox 13">
            <a:extLst>
              <a:ext uri="{FF2B5EF4-FFF2-40B4-BE49-F238E27FC236}">
                <a16:creationId xmlns:a16="http://schemas.microsoft.com/office/drawing/2014/main" id="{26B6F89F-6EC9-A949-982C-97F51F10BEE6}"/>
              </a:ext>
            </a:extLst>
          </p:cNvPr>
          <p:cNvSpPr txBox="1"/>
          <p:nvPr/>
        </p:nvSpPr>
        <p:spPr>
          <a:xfrm>
            <a:off x="2243139" y="1079936"/>
            <a:ext cx="5457824" cy="584775"/>
          </a:xfrm>
          <a:prstGeom prst="rect">
            <a:avLst/>
          </a:prstGeom>
          <a:noFill/>
        </p:spPr>
        <p:txBody>
          <a:bodyPr wrap="square" rtlCol="0">
            <a:spAutoFit/>
          </a:bodyPr>
          <a:lstStyle/>
          <a:p>
            <a:pPr algn="ctr"/>
            <a:r>
              <a:rPr lang="en-US" sz="1600" b="1" dirty="0">
                <a:solidFill>
                  <a:srgbClr val="FF0000"/>
                </a:solidFill>
              </a:rPr>
              <a:t>Address the Local Outcome Improvement Plan Priorities of Poverty &amp; Mental Health and Wellbeing </a:t>
            </a:r>
            <a:endParaRPr lang="en-US" sz="1600" dirty="0">
              <a:solidFill>
                <a:srgbClr val="FF0000"/>
              </a:solidFill>
            </a:endParaRPr>
          </a:p>
        </p:txBody>
      </p:sp>
      <p:grpSp>
        <p:nvGrpSpPr>
          <p:cNvPr id="10" name="Group 9">
            <a:extLst>
              <a:ext uri="{FF2B5EF4-FFF2-40B4-BE49-F238E27FC236}">
                <a16:creationId xmlns:a16="http://schemas.microsoft.com/office/drawing/2014/main" id="{49C56A3B-A1D7-D743-9779-A7886F789162}"/>
              </a:ext>
            </a:extLst>
          </p:cNvPr>
          <p:cNvGrpSpPr/>
          <p:nvPr/>
        </p:nvGrpSpPr>
        <p:grpSpPr>
          <a:xfrm>
            <a:off x="89935" y="1664689"/>
            <a:ext cx="4756042" cy="369332"/>
            <a:chOff x="89935" y="1664689"/>
            <a:chExt cx="4756042" cy="369332"/>
          </a:xfrm>
        </p:grpSpPr>
        <p:cxnSp>
          <p:nvCxnSpPr>
            <p:cNvPr id="40" name="Straight Connector 39">
              <a:extLst>
                <a:ext uri="{FF2B5EF4-FFF2-40B4-BE49-F238E27FC236}">
                  <a16:creationId xmlns:a16="http://schemas.microsoft.com/office/drawing/2014/main" id="{BE367068-AC23-9E4E-86BE-E7B68B1C390E}"/>
                </a:ext>
              </a:extLst>
            </p:cNvPr>
            <p:cNvCxnSpPr>
              <a:cxnSpLocks/>
            </p:cNvCxnSpPr>
            <p:nvPr/>
          </p:nvCxnSpPr>
          <p:spPr>
            <a:xfrm>
              <a:off x="129977" y="1995670"/>
              <a:ext cx="4716000" cy="0"/>
            </a:xfrm>
            <a:prstGeom prst="line">
              <a:avLst/>
            </a:prstGeom>
            <a:ln w="25400">
              <a:solidFill>
                <a:srgbClr val="00A2E5"/>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FF3B2AD-5B15-484B-A7CD-7016DF6F3401}"/>
                </a:ext>
              </a:extLst>
            </p:cNvPr>
            <p:cNvSpPr txBox="1"/>
            <p:nvPr/>
          </p:nvSpPr>
          <p:spPr>
            <a:xfrm>
              <a:off x="89935" y="1664689"/>
              <a:ext cx="3298940" cy="369332"/>
            </a:xfrm>
            <a:prstGeom prst="rect">
              <a:avLst/>
            </a:prstGeom>
            <a:noFill/>
          </p:spPr>
          <p:txBody>
            <a:bodyPr wrap="square" rtlCol="0">
              <a:spAutoFit/>
            </a:bodyPr>
            <a:lstStyle/>
            <a:p>
              <a:r>
                <a:rPr lang="en-GB" b="1" dirty="0">
                  <a:solidFill>
                    <a:srgbClr val="004785"/>
                  </a:solidFill>
                </a:rPr>
                <a:t>Winter Warmer </a:t>
              </a:r>
            </a:p>
          </p:txBody>
        </p:sp>
      </p:grpSp>
      <p:grpSp>
        <p:nvGrpSpPr>
          <p:cNvPr id="11" name="Group 10">
            <a:extLst>
              <a:ext uri="{FF2B5EF4-FFF2-40B4-BE49-F238E27FC236}">
                <a16:creationId xmlns:a16="http://schemas.microsoft.com/office/drawing/2014/main" id="{ED3407F8-38E8-3C4F-AEF6-18332E13E039}"/>
              </a:ext>
            </a:extLst>
          </p:cNvPr>
          <p:cNvGrpSpPr/>
          <p:nvPr/>
        </p:nvGrpSpPr>
        <p:grpSpPr>
          <a:xfrm>
            <a:off x="-7869" y="4425642"/>
            <a:ext cx="4662506" cy="393445"/>
            <a:chOff x="53054" y="4745286"/>
            <a:chExt cx="4792923" cy="369332"/>
          </a:xfrm>
        </p:grpSpPr>
        <p:cxnSp>
          <p:nvCxnSpPr>
            <p:cNvPr id="43" name="Straight Connector 42">
              <a:extLst>
                <a:ext uri="{FF2B5EF4-FFF2-40B4-BE49-F238E27FC236}">
                  <a16:creationId xmlns:a16="http://schemas.microsoft.com/office/drawing/2014/main" id="{3F4E9965-79A0-5744-8AB3-2A217DB5C286}"/>
                </a:ext>
              </a:extLst>
            </p:cNvPr>
            <p:cNvCxnSpPr>
              <a:cxnSpLocks/>
            </p:cNvCxnSpPr>
            <p:nvPr/>
          </p:nvCxnSpPr>
          <p:spPr>
            <a:xfrm>
              <a:off x="129977" y="5065985"/>
              <a:ext cx="4716000" cy="0"/>
            </a:xfrm>
            <a:prstGeom prst="line">
              <a:avLst/>
            </a:prstGeom>
            <a:ln w="25400">
              <a:solidFill>
                <a:srgbClr val="00A2E5"/>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B530C43-98EA-1A40-BF19-79A9B4EBB99D}"/>
                </a:ext>
              </a:extLst>
            </p:cNvPr>
            <p:cNvSpPr txBox="1"/>
            <p:nvPr/>
          </p:nvSpPr>
          <p:spPr>
            <a:xfrm>
              <a:off x="53054" y="4745286"/>
              <a:ext cx="3724827" cy="369332"/>
            </a:xfrm>
            <a:prstGeom prst="rect">
              <a:avLst/>
            </a:prstGeom>
            <a:noFill/>
          </p:spPr>
          <p:txBody>
            <a:bodyPr wrap="square" rtlCol="0">
              <a:spAutoFit/>
            </a:bodyPr>
            <a:lstStyle/>
            <a:p>
              <a:r>
                <a:rPr lang="en-GB" b="1" dirty="0">
                  <a:solidFill>
                    <a:srgbClr val="004785"/>
                  </a:solidFill>
                </a:rPr>
                <a:t>Arts &amp; Crafts   </a:t>
              </a:r>
            </a:p>
          </p:txBody>
        </p:sp>
      </p:grpSp>
      <p:sp>
        <p:nvSpPr>
          <p:cNvPr id="75" name="TextBox 74"/>
          <p:cNvSpPr txBox="1"/>
          <p:nvPr/>
        </p:nvSpPr>
        <p:spPr>
          <a:xfrm>
            <a:off x="7059939" y="3472278"/>
            <a:ext cx="2955987" cy="2308324"/>
          </a:xfrm>
          <a:prstGeom prst="rect">
            <a:avLst/>
          </a:prstGeom>
          <a:noFill/>
        </p:spPr>
        <p:txBody>
          <a:bodyPr wrap="square" rtlCol="0">
            <a:spAutoFit/>
          </a:bodyPr>
          <a:lstStyle/>
          <a:p>
            <a:r>
              <a:rPr lang="en-GB" sz="1200" b="1" dirty="0"/>
              <a:t>Feedback from participants and stall holders will be collated and will inform future activities. Airdrie Action Partnership’s Community Events Survey will remain open for those unable to attend the event.  The data from this survey will inform the community events programme that AAP will deliver in 2026 utilising grant funding secured from the Scottish </a:t>
            </a:r>
            <a:r>
              <a:rPr lang="en-GB" sz="1200" b="1"/>
              <a:t>Procurement Alliance </a:t>
            </a:r>
            <a:r>
              <a:rPr lang="en-GB" sz="1200" b="1" dirty="0"/>
              <a:t>. </a:t>
            </a:r>
          </a:p>
          <a:p>
            <a:endParaRPr lang="en-GB" sz="1200" dirty="0"/>
          </a:p>
          <a:p>
            <a:endParaRPr lang="en-GB" sz="1200" dirty="0"/>
          </a:p>
        </p:txBody>
      </p:sp>
      <p:grpSp>
        <p:nvGrpSpPr>
          <p:cNvPr id="16" name="Group 15">
            <a:extLst>
              <a:ext uri="{FF2B5EF4-FFF2-40B4-BE49-F238E27FC236}">
                <a16:creationId xmlns:a16="http://schemas.microsoft.com/office/drawing/2014/main" id="{E0A05B54-C937-DE4F-90CB-108905D01038}"/>
              </a:ext>
            </a:extLst>
          </p:cNvPr>
          <p:cNvGrpSpPr/>
          <p:nvPr/>
        </p:nvGrpSpPr>
        <p:grpSpPr>
          <a:xfrm>
            <a:off x="4646471" y="2141641"/>
            <a:ext cx="2338791" cy="4957628"/>
            <a:chOff x="4782156" y="2005932"/>
            <a:chExt cx="2862531" cy="3996806"/>
          </a:xfrm>
        </p:grpSpPr>
        <p:sp>
          <p:nvSpPr>
            <p:cNvPr id="87" name="Rectangle 86"/>
            <p:cNvSpPr/>
            <p:nvPr/>
          </p:nvSpPr>
          <p:spPr>
            <a:xfrm>
              <a:off x="4840998" y="2005932"/>
              <a:ext cx="2712102" cy="3672160"/>
            </a:xfrm>
            <a:prstGeom prst="rect">
              <a:avLst/>
            </a:prstGeom>
            <a:solidFill>
              <a:srgbClr val="00A2E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TextBox 88"/>
            <p:cNvSpPr txBox="1"/>
            <p:nvPr/>
          </p:nvSpPr>
          <p:spPr>
            <a:xfrm>
              <a:off x="4782156" y="2057513"/>
              <a:ext cx="2862531" cy="3945225"/>
            </a:xfrm>
            <a:prstGeom prst="rect">
              <a:avLst/>
            </a:prstGeom>
            <a:noFill/>
          </p:spPr>
          <p:txBody>
            <a:bodyPr wrap="square" rtlCol="0">
              <a:spAutoFit/>
            </a:bodyPr>
            <a:lstStyle/>
            <a:p>
              <a:pPr marL="171450" indent="-171450">
                <a:buFont typeface="Arial" panose="020B0604020202020204" pitchFamily="34" charset="0"/>
                <a:buChar char="•"/>
              </a:pPr>
              <a:r>
                <a:rPr lang="en-GB" sz="1200" b="1" dirty="0"/>
                <a:t>18 Stall holders attended on the day with a range of information. </a:t>
              </a:r>
            </a:p>
            <a:p>
              <a:pPr marL="171450" indent="-171450">
                <a:buFont typeface="Arial" panose="020B0604020202020204" pitchFamily="34" charset="0"/>
                <a:buChar char="•"/>
              </a:pPr>
              <a:r>
                <a:rPr lang="en-GB" sz="1200" b="1" dirty="0"/>
                <a:t>Stall holders reported many positive outcomes of the event with both CABIA &amp; CAB reporting they gained new clients/service users that were previously unknown to their organisation.</a:t>
              </a:r>
            </a:p>
            <a:p>
              <a:pPr marL="171450" indent="-171450">
                <a:buFont typeface="Arial" panose="020B0604020202020204" pitchFamily="34" charset="0"/>
                <a:buChar char="•"/>
              </a:pPr>
              <a:r>
                <a:rPr lang="en-GB" sz="1200" b="1" dirty="0"/>
                <a:t>Over 65 local residents received information, an opportunity to take part In arts &amp; crafts, afternoon tea and a soup pack.</a:t>
              </a:r>
            </a:p>
            <a:p>
              <a:pPr marL="171450" indent="-171450">
                <a:buFont typeface="Arial" panose="020B0604020202020204" pitchFamily="34" charset="0"/>
                <a:buChar char="•"/>
              </a:pPr>
              <a:r>
                <a:rPr lang="en-GB" sz="1200" b="1" dirty="0"/>
                <a:t>Airdrie Action Partnership Community Events Survey carried out on the day with attendees. </a:t>
              </a:r>
            </a:p>
            <a:p>
              <a:pPr marL="171450" indent="-171450">
                <a:buFont typeface="Arial" panose="020B0604020202020204" pitchFamily="34" charset="0"/>
                <a:buChar char="•"/>
              </a:pPr>
              <a:r>
                <a:rPr lang="en-GB" sz="1200" b="1" dirty="0"/>
                <a:t>10 Young people gained hours towards their Saltire award &amp; 3 young people received their SQA in assisting with preparing an event. </a:t>
              </a:r>
            </a:p>
            <a:p>
              <a:r>
                <a:rPr lang="en-GB" sz="1200" b="1" dirty="0"/>
                <a:t> </a:t>
              </a:r>
            </a:p>
            <a:p>
              <a:pPr marL="171450" indent="-171450">
                <a:buFont typeface="Arial" panose="020B0604020202020204" pitchFamily="34" charset="0"/>
                <a:buChar char="•"/>
              </a:pPr>
              <a:endParaRPr lang="en-GB" sz="1200" b="1" dirty="0"/>
            </a:p>
          </p:txBody>
        </p:sp>
      </p:grpSp>
      <p:grpSp>
        <p:nvGrpSpPr>
          <p:cNvPr id="8" name="Group 7">
            <a:extLst>
              <a:ext uri="{FF2B5EF4-FFF2-40B4-BE49-F238E27FC236}">
                <a16:creationId xmlns:a16="http://schemas.microsoft.com/office/drawing/2014/main" id="{806C32CF-6BAF-AC49-B7DC-F46CDCA45DD1}"/>
              </a:ext>
            </a:extLst>
          </p:cNvPr>
          <p:cNvGrpSpPr/>
          <p:nvPr/>
        </p:nvGrpSpPr>
        <p:grpSpPr>
          <a:xfrm>
            <a:off x="5153893" y="1664689"/>
            <a:ext cx="4540041" cy="369332"/>
            <a:chOff x="5153893" y="1664689"/>
            <a:chExt cx="4540041" cy="369332"/>
          </a:xfrm>
        </p:grpSpPr>
        <p:cxnSp>
          <p:nvCxnSpPr>
            <p:cNvPr id="45" name="Straight Connector 44">
              <a:extLst>
                <a:ext uri="{FF2B5EF4-FFF2-40B4-BE49-F238E27FC236}">
                  <a16:creationId xmlns:a16="http://schemas.microsoft.com/office/drawing/2014/main" id="{1F46D672-5ABE-8D43-9C6A-333E50503A44}"/>
                </a:ext>
              </a:extLst>
            </p:cNvPr>
            <p:cNvCxnSpPr>
              <a:cxnSpLocks/>
            </p:cNvCxnSpPr>
            <p:nvPr/>
          </p:nvCxnSpPr>
          <p:spPr>
            <a:xfrm>
              <a:off x="5193934" y="1995670"/>
              <a:ext cx="4500000" cy="0"/>
            </a:xfrm>
            <a:prstGeom prst="line">
              <a:avLst/>
            </a:prstGeom>
            <a:ln w="25400">
              <a:solidFill>
                <a:srgbClr val="00A2E5"/>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BD57731-8960-724B-9735-CEDA001AF8FF}"/>
                </a:ext>
              </a:extLst>
            </p:cNvPr>
            <p:cNvSpPr txBox="1"/>
            <p:nvPr/>
          </p:nvSpPr>
          <p:spPr>
            <a:xfrm>
              <a:off x="5153893" y="1664689"/>
              <a:ext cx="4461673" cy="369332"/>
            </a:xfrm>
            <a:prstGeom prst="rect">
              <a:avLst/>
            </a:prstGeom>
            <a:noFill/>
          </p:spPr>
          <p:txBody>
            <a:bodyPr wrap="square" rtlCol="0">
              <a:spAutoFit/>
            </a:bodyPr>
            <a:lstStyle/>
            <a:p>
              <a:r>
                <a:rPr lang="en-GB" b="1" dirty="0">
                  <a:solidFill>
                    <a:srgbClr val="004785"/>
                  </a:solidFill>
                </a:rPr>
                <a:t>Outcomes</a:t>
              </a:r>
            </a:p>
          </p:txBody>
        </p:sp>
      </p:gr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3912" y="32894"/>
            <a:ext cx="1428017" cy="952011"/>
          </a:xfrm>
          <a:prstGeom prst="rect">
            <a:avLst/>
          </a:prstGeom>
        </p:spPr>
      </p:pic>
      <p:pic>
        <p:nvPicPr>
          <p:cNvPr id="15" name="Picture 14"/>
          <p:cNvPicPr>
            <a:picLocks noChangeAspect="1"/>
          </p:cNvPicPr>
          <p:nvPr/>
        </p:nvPicPr>
        <p:blipFill>
          <a:blip r:embed="rId4"/>
          <a:stretch>
            <a:fillRect/>
          </a:stretch>
        </p:blipFill>
        <p:spPr>
          <a:xfrm>
            <a:off x="8306142" y="693337"/>
            <a:ext cx="1527943" cy="1390428"/>
          </a:xfrm>
          <a:prstGeom prst="rect">
            <a:avLst/>
          </a:prstGeom>
        </p:spPr>
      </p:pic>
      <p:sp>
        <p:nvSpPr>
          <p:cNvPr id="20" name="TextBox 19"/>
          <p:cNvSpPr txBox="1"/>
          <p:nvPr/>
        </p:nvSpPr>
        <p:spPr>
          <a:xfrm>
            <a:off x="7514479" y="3208904"/>
            <a:ext cx="2101087" cy="369332"/>
          </a:xfrm>
          <a:prstGeom prst="rect">
            <a:avLst/>
          </a:prstGeom>
          <a:noFill/>
        </p:spPr>
        <p:txBody>
          <a:bodyPr wrap="square" rtlCol="0">
            <a:spAutoFit/>
          </a:bodyPr>
          <a:lstStyle/>
          <a:p>
            <a:pPr algn="r"/>
            <a:r>
              <a:rPr lang="en-GB" b="1" dirty="0">
                <a:solidFill>
                  <a:srgbClr val="002060"/>
                </a:solidFill>
              </a:rPr>
              <a:t>Next Steps </a:t>
            </a:r>
          </a:p>
        </p:txBody>
      </p:sp>
      <p:pic>
        <p:nvPicPr>
          <p:cNvPr id="5" name="Picture 4"/>
          <p:cNvPicPr>
            <a:picLocks noChangeAspect="1"/>
          </p:cNvPicPr>
          <p:nvPr/>
        </p:nvPicPr>
        <p:blipFill>
          <a:blip r:embed="rId5"/>
          <a:stretch>
            <a:fillRect/>
          </a:stretch>
        </p:blipFill>
        <p:spPr>
          <a:xfrm>
            <a:off x="7124880" y="5375891"/>
            <a:ext cx="2498064" cy="1307241"/>
          </a:xfrm>
          <a:prstGeom prst="rect">
            <a:avLst/>
          </a:prstGeom>
        </p:spPr>
      </p:pic>
      <p:pic>
        <p:nvPicPr>
          <p:cNvPr id="6" name="Picture 5"/>
          <p:cNvPicPr>
            <a:picLocks noChangeAspect="1"/>
          </p:cNvPicPr>
          <p:nvPr/>
        </p:nvPicPr>
        <p:blipFill>
          <a:blip r:embed="rId6"/>
          <a:stretch>
            <a:fillRect/>
          </a:stretch>
        </p:blipFill>
        <p:spPr>
          <a:xfrm>
            <a:off x="2470808" y="5375891"/>
            <a:ext cx="2135753" cy="1364989"/>
          </a:xfrm>
          <a:prstGeom prst="rect">
            <a:avLst/>
          </a:prstGeom>
        </p:spPr>
      </p:pic>
      <p:pic>
        <p:nvPicPr>
          <p:cNvPr id="7" name="Picture 6"/>
          <p:cNvPicPr>
            <a:picLocks noChangeAspect="1"/>
          </p:cNvPicPr>
          <p:nvPr/>
        </p:nvPicPr>
        <p:blipFill>
          <a:blip r:embed="rId7"/>
          <a:stretch>
            <a:fillRect/>
          </a:stretch>
        </p:blipFill>
        <p:spPr>
          <a:xfrm>
            <a:off x="2671091" y="2043562"/>
            <a:ext cx="1989770" cy="1316150"/>
          </a:xfrm>
          <a:prstGeom prst="rect">
            <a:avLst/>
          </a:prstGeom>
        </p:spPr>
      </p:pic>
      <p:pic>
        <p:nvPicPr>
          <p:cNvPr id="13" name="Picture 12"/>
          <p:cNvPicPr>
            <a:picLocks noChangeAspect="1"/>
          </p:cNvPicPr>
          <p:nvPr/>
        </p:nvPicPr>
        <p:blipFill>
          <a:blip r:embed="rId8"/>
          <a:stretch>
            <a:fillRect/>
          </a:stretch>
        </p:blipFill>
        <p:spPr>
          <a:xfrm>
            <a:off x="2746013" y="3359712"/>
            <a:ext cx="1911196" cy="1232323"/>
          </a:xfrm>
          <a:prstGeom prst="rect">
            <a:avLst/>
          </a:prstGeom>
        </p:spPr>
      </p:pic>
      <p:pic>
        <p:nvPicPr>
          <p:cNvPr id="18" name="Picture 17"/>
          <p:cNvPicPr>
            <a:picLocks noChangeAspect="1"/>
          </p:cNvPicPr>
          <p:nvPr/>
        </p:nvPicPr>
        <p:blipFill>
          <a:blip r:embed="rId9"/>
          <a:stretch>
            <a:fillRect/>
          </a:stretch>
        </p:blipFill>
        <p:spPr>
          <a:xfrm>
            <a:off x="6950342" y="2083765"/>
            <a:ext cx="1412415" cy="926162"/>
          </a:xfrm>
          <a:prstGeom prst="rect">
            <a:avLst/>
          </a:prstGeom>
        </p:spPr>
      </p:pic>
      <p:pic>
        <p:nvPicPr>
          <p:cNvPr id="22" name="Picture 21"/>
          <p:cNvPicPr>
            <a:picLocks noChangeAspect="1"/>
          </p:cNvPicPr>
          <p:nvPr/>
        </p:nvPicPr>
        <p:blipFill>
          <a:blip r:embed="rId10"/>
          <a:stretch>
            <a:fillRect/>
          </a:stretch>
        </p:blipFill>
        <p:spPr>
          <a:xfrm>
            <a:off x="8209607" y="2241935"/>
            <a:ext cx="1624478" cy="1012760"/>
          </a:xfrm>
          <a:prstGeom prst="rect">
            <a:avLst/>
          </a:prstGeom>
        </p:spPr>
      </p:pic>
      <p:sp>
        <p:nvSpPr>
          <p:cNvPr id="23" name="TextBox 22"/>
          <p:cNvSpPr txBox="1"/>
          <p:nvPr/>
        </p:nvSpPr>
        <p:spPr>
          <a:xfrm>
            <a:off x="150667" y="1960959"/>
            <a:ext cx="2461883" cy="2492990"/>
          </a:xfrm>
          <a:prstGeom prst="rect">
            <a:avLst/>
          </a:prstGeom>
          <a:noFill/>
        </p:spPr>
        <p:txBody>
          <a:bodyPr wrap="square" rtlCol="0">
            <a:spAutoFit/>
          </a:bodyPr>
          <a:lstStyle/>
          <a:p>
            <a:r>
              <a:rPr lang="en-GB" sz="1200" b="1" dirty="0"/>
              <a:t>St Andrew’s Day Winter Warmer Event Held on 28</a:t>
            </a:r>
            <a:r>
              <a:rPr lang="en-GB" sz="1200" b="1" baseline="30000" dirty="0"/>
              <a:t>th</a:t>
            </a:r>
            <a:r>
              <a:rPr lang="en-GB" sz="1200" b="1" dirty="0"/>
              <a:t> November 25 in the @Home Centre in Airdrie. Participants had the opportunity to visit a range of services such as CABIA, Airdrie Adult Learners Forum, Citizen’s Advice Bureau, Routes to Work amongst many others. Participants enjoyed Scottish afternoon tea and were offered free period products, draught excluders and soup packs to take away with them. </a:t>
            </a:r>
          </a:p>
        </p:txBody>
      </p:sp>
      <p:sp>
        <p:nvSpPr>
          <p:cNvPr id="24" name="TextBox 23"/>
          <p:cNvSpPr txBox="1"/>
          <p:nvPr/>
        </p:nvSpPr>
        <p:spPr>
          <a:xfrm>
            <a:off x="89934" y="4823002"/>
            <a:ext cx="2306043" cy="1754326"/>
          </a:xfrm>
          <a:prstGeom prst="rect">
            <a:avLst/>
          </a:prstGeom>
          <a:noFill/>
        </p:spPr>
        <p:txBody>
          <a:bodyPr wrap="square" rtlCol="0">
            <a:spAutoFit/>
          </a:bodyPr>
          <a:lstStyle/>
          <a:p>
            <a:r>
              <a:rPr lang="en-GB" sz="1200" b="1" dirty="0"/>
              <a:t>Participants on the day were invited to take part in Arts &amp; Crafts Activities which included creating St Andrews Day Ribbon Pins and ‘Positivity Rocks’- rocks, paints and positive affirmations were all available to people to create a positive message to take away with them. </a:t>
            </a:r>
          </a:p>
        </p:txBody>
      </p:sp>
    </p:spTree>
    <p:extLst>
      <p:ext uri="{BB962C8B-B14F-4D97-AF65-F5344CB8AC3E}">
        <p14:creationId xmlns:p14="http://schemas.microsoft.com/office/powerpoint/2010/main" val="6649224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Standard Document" ma:contentTypeID="0x010100AB4565BB804CC848BD2EF3E87A42FE8B0E0029C89C9A940BA14CA59B855CBF9D173E" ma:contentTypeVersion="9" ma:contentTypeDescription="" ma:contentTypeScope="" ma:versionID="08da44152873bfe468335ae4f94746e3">
  <xsd:schema xmlns:xsd="http://www.w3.org/2001/XMLSchema" xmlns:xs="http://www.w3.org/2001/XMLSchema" xmlns:p="http://schemas.microsoft.com/office/2006/metadata/properties" xmlns:ns2="8f05d3e4-0582-485c-9ba6-ab26e7804d1a" xmlns:ns3="40cd9136-0854-42e8-8a16-f06bfcf0c749" xmlns:ns4="abf94ca4-9e6e-4cfb-90d6-35ee76258d9f" targetNamespace="http://schemas.microsoft.com/office/2006/metadata/properties" ma:root="true" ma:fieldsID="aee53015153143eba8d06dad1cc1d913" ns2:_="" ns3:_="" ns4:_="">
    <xsd:import namespace="8f05d3e4-0582-485c-9ba6-ab26e7804d1a"/>
    <xsd:import namespace="40cd9136-0854-42e8-8a16-f06bfcf0c749"/>
    <xsd:import namespace="abf94ca4-9e6e-4cfb-90d6-35ee76258d9f"/>
    <xsd:element name="properties">
      <xsd:complexType>
        <xsd:sequence>
          <xsd:element name="documentManagement">
            <xsd:complexType>
              <xsd:all>
                <xsd:element ref="ns2:ActiveRecord" minOccurs="0"/>
                <xsd:element ref="ns2:SupercededDate" minOccurs="0"/>
                <xsd:element ref="ns2:TaxKeywordTaxHTField" minOccurs="0"/>
                <xsd:element ref="ns2:TaxCatchAll" minOccurs="0"/>
                <xsd:element ref="ns2:TaxCatchAllLabel" minOccurs="0"/>
                <xsd:element ref="ns2:le70938a2ff1458590291c2b53873313" minOccurs="0"/>
                <xsd:element ref="ns2:l2266dbc3b614dbe9f077e23aad38986" minOccurs="0"/>
                <xsd:element ref="ns2:_dlc_DocId" minOccurs="0"/>
                <xsd:element ref="ns2:_dlc_DocIdUrl" minOccurs="0"/>
                <xsd:element ref="ns2:_dlc_DocIdPersistId" minOccurs="0"/>
                <xsd:element ref="ns3:i0f84bba906045b4af568ee102a52dcb" minOccurs="0"/>
                <xsd:element ref="ns4:MediaServiceSearchProperties" minOccurs="0"/>
                <xsd:element ref="ns4:MediaServiceObjectDetectorVersion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05d3e4-0582-485c-9ba6-ab26e7804d1a" elementFormDefault="qualified">
    <xsd:import namespace="http://schemas.microsoft.com/office/2006/documentManagement/types"/>
    <xsd:import namespace="http://schemas.microsoft.com/office/infopath/2007/PartnerControls"/>
    <xsd:element name="ActiveRecord" ma:index="2" nillable="true" ma:displayName="Active Document" ma:default="1" ma:internalName="ActiveRecord">
      <xsd:simpleType>
        <xsd:restriction base="dms:Boolean"/>
      </xsd:simpleType>
    </xsd:element>
    <xsd:element name="SupercededDate" ma:index="4" nillable="true" ma:displayName="Superceded Date" ma:format="DateOnly" ma:internalName="SupercededDate">
      <xsd:simpleType>
        <xsd:restriction base="dms:DateTime"/>
      </xsd:simpleType>
    </xsd:element>
    <xsd:element name="TaxKeywordTaxHTField" ma:index="8" nillable="true" ma:taxonomy="true" ma:internalName="TaxKeywordTaxHTField" ma:taxonomyFieldName="TaxKeyword" ma:displayName="Enterprise Keywords" ma:fieldId="{23f27201-bee3-471e-b2e7-b64fd8b7ca38}" ma:taxonomyMulti="true" ma:sspId="d2085efe-fbee-4112-b17b-61a14ccdd7b6"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83ee19c6-15de-491f-9755-136e751e8f90}" ma:internalName="TaxCatchAll" ma:showField="CatchAllData" ma:web="40cd9136-0854-42e8-8a16-f06bfcf0c74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83ee19c6-15de-491f-9755-136e751e8f90}" ma:internalName="TaxCatchAllLabel" ma:readOnly="true" ma:showField="CatchAllDataLabel" ma:web="40cd9136-0854-42e8-8a16-f06bfcf0c749">
      <xsd:complexType>
        <xsd:complexContent>
          <xsd:extension base="dms:MultiChoiceLookup">
            <xsd:sequence>
              <xsd:element name="Value" type="dms:Lookup" maxOccurs="unbounded" minOccurs="0" nillable="true"/>
            </xsd:sequence>
          </xsd:extension>
        </xsd:complexContent>
      </xsd:complexType>
    </xsd:element>
    <xsd:element name="le70938a2ff1458590291c2b53873313" ma:index="13" nillable="true" ma:taxonomy="true" ma:internalName="le70938a2ff1458590291c2b53873313" ma:taxonomyFieldName="Service1" ma:displayName="Service" ma:default="" ma:fieldId="{5e70938a-2ff1-4585-9029-1c2b53873313}" ma:sspId="d2085efe-fbee-4112-b17b-61a14ccdd7b6" ma:termSetId="f027e596-12c9-4f9a-8093-fd23840c0609" ma:anchorId="00000000-0000-0000-0000-000000000000" ma:open="false" ma:isKeyword="false">
      <xsd:complexType>
        <xsd:sequence>
          <xsd:element ref="pc:Terms" minOccurs="0" maxOccurs="1"/>
        </xsd:sequence>
      </xsd:complexType>
    </xsd:element>
    <xsd:element name="l2266dbc3b614dbe9f077e23aad38986" ma:index="15" nillable="true" ma:taxonomy="true" ma:internalName="l2266dbc3b614dbe9f077e23aad38986" ma:taxonomyFieldName="BusinessUnit" ma:displayName="Business Unit" ma:readOnly="false" ma:default="" ma:fieldId="{52266dbc-3b61-4dbe-9f07-7e23aad38986}" ma:sspId="d2085efe-fbee-4112-b17b-61a14ccdd7b6" ma:termSetId="f027e596-12c9-4f9a-8093-fd23840c0609" ma:anchorId="00000000-0000-0000-0000-000000000000" ma:open="false" ma:isKeyword="false">
      <xsd:complexType>
        <xsd:sequence>
          <xsd:element ref="pc:Terms" minOccurs="0" maxOccurs="1"/>
        </xsd:sequence>
      </xsd:complexType>
    </xsd:element>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0cd9136-0854-42e8-8a16-f06bfcf0c749" elementFormDefault="qualified">
    <xsd:import namespace="http://schemas.microsoft.com/office/2006/documentManagement/types"/>
    <xsd:import namespace="http://schemas.microsoft.com/office/infopath/2007/PartnerControls"/>
    <xsd:element name="i0f84bba906045b4af568ee102a52dcb" ma:index="21" nillable="true" ma:taxonomy="true" ma:internalName="i0f84bba906045b4af568ee102a52dcb" ma:taxonomyFieldName="RevIMBCS" ma:displayName="Retention Term" ma:indexed="true" ma:default="3;#BCS|819376d4-bc70-4d53-bae7-773a2688b0e5" ma:fieldId="{20f84bba-9060-45b4-af56-8ee102a52dcb}" ma:sspId="d2085efe-fbee-4112-b17b-61a14ccdd7b6" ma:termSetId="65e0ccf4-ee27-4865-88b2-fcad8719c10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bf94ca4-9e6e-4cfb-90d6-35ee76258d9f" elementFormDefault="qualified">
    <xsd:import namespace="http://schemas.microsoft.com/office/2006/documentManagement/types"/>
    <xsd:import namespace="http://schemas.microsoft.com/office/infopath/2007/PartnerControls"/>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d2085efe-fbee-4112-b17b-61a14ccdd7b6" ContentTypeId="0x010100AB4565BB804CC848BD2EF3E87A42FE8B0E" PreviousValue="false" LastSyncTimeStamp="2021-07-19T07:27:43.31Z"/>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_dlc_DocId xmlns="8f05d3e4-0582-485c-9ba6-ab26e7804d1a">NLC--1669859542-76504</_dlc_DocId>
    <TaxKeywordTaxHTField xmlns="8f05d3e4-0582-485c-9ba6-ab26e7804d1a">
      <Terms xmlns="http://schemas.microsoft.com/office/infopath/2007/PartnerControls"/>
    </TaxKeywordTaxHTField>
    <l2266dbc3b614dbe9f077e23aad38986 xmlns="8f05d3e4-0582-485c-9ba6-ab26e7804d1a">
      <Terms xmlns="http://schemas.microsoft.com/office/infopath/2007/PartnerControls">
        <TermInfo xmlns="http://schemas.microsoft.com/office/infopath/2007/PartnerControls">
          <TermName xmlns="http://schemas.microsoft.com/office/infopath/2007/PartnerControls">Communities</TermName>
          <TermId xmlns="http://schemas.microsoft.com/office/infopath/2007/PartnerControls">55cbeff6-e885-4956-9e9d-1878483c7ad2</TermId>
        </TermInfo>
      </Terms>
    </l2266dbc3b614dbe9f077e23aad38986>
    <le70938a2ff1458590291c2b53873313 xmlns="8f05d3e4-0582-485c-9ba6-ab26e7804d1a">
      <Terms xmlns="http://schemas.microsoft.com/office/infopath/2007/PartnerControls">
        <TermInfo xmlns="http://schemas.microsoft.com/office/infopath/2007/PartnerControls">
          <TermName xmlns="http://schemas.microsoft.com/office/infopath/2007/PartnerControls">Enterprise and Communities</TermName>
          <TermId xmlns="http://schemas.microsoft.com/office/infopath/2007/PartnerControls">c4dcab27-3585-4606-92db-01a112d6829d</TermId>
        </TermInfo>
      </Terms>
    </le70938a2ff1458590291c2b53873313>
    <ActiveRecord xmlns="8f05d3e4-0582-485c-9ba6-ab26e7804d1a">true</ActiveRecord>
    <i0f84bba906045b4af568ee102a52dcb xmlns="40cd9136-0854-42e8-8a16-f06bfcf0c749">
      <Terms xmlns="http://schemas.microsoft.com/office/infopath/2007/PartnerControls">
        <TermInfo xmlns="http://schemas.microsoft.com/office/infopath/2007/PartnerControls">
          <TermName xmlns="http://schemas.microsoft.com/office/infopath/2007/PartnerControls">BCS</TermName>
          <TermId xmlns="http://schemas.microsoft.com/office/infopath/2007/PartnerControls">819376d4-bc70-4d53-bae7-773a2688b0e5</TermId>
        </TermInfo>
      </Terms>
    </i0f84bba906045b4af568ee102a52dcb>
    <_dlc_DocIdUrl xmlns="8f05d3e4-0582-485c-9ba6-ab26e7804d1a">
      <Url>https://nlcgov.sharepoint.com/sites/PAE-CP_PROGOFWORK/_layouts/15/DocIdRedir.aspx?ID=NLC--1669859542-76504</Url>
      <Description>NLC--1669859542-76504</Description>
    </_dlc_DocIdUrl>
    <TaxCatchAll xmlns="8f05d3e4-0582-485c-9ba6-ab26e7804d1a">
      <Value>3</Value>
      <Value>2</Value>
      <Value>1</Value>
    </TaxCatchAll>
    <SupercededDate xmlns="8f05d3e4-0582-485c-9ba6-ab26e7804d1a" xsi:nil="true"/>
  </documentManagement>
</p:properties>
</file>

<file path=customXml/itemProps1.xml><?xml version="1.0" encoding="utf-8"?>
<ds:datastoreItem xmlns:ds="http://schemas.openxmlformats.org/officeDocument/2006/customXml" ds:itemID="{44868CB3-45DC-43D4-9D3A-692D28BA7BD0}"/>
</file>

<file path=customXml/itemProps2.xml><?xml version="1.0" encoding="utf-8"?>
<ds:datastoreItem xmlns:ds="http://schemas.openxmlformats.org/officeDocument/2006/customXml" ds:itemID="{0575BD39-AEE9-4A6F-888E-ABF4FDC79551}"/>
</file>

<file path=customXml/itemProps3.xml><?xml version="1.0" encoding="utf-8"?>
<ds:datastoreItem xmlns:ds="http://schemas.openxmlformats.org/officeDocument/2006/customXml" ds:itemID="{88A5D7AB-2AE1-4584-923C-61DCB7FCE818}"/>
</file>

<file path=customXml/itemProps4.xml><?xml version="1.0" encoding="utf-8"?>
<ds:datastoreItem xmlns:ds="http://schemas.openxmlformats.org/officeDocument/2006/customXml" ds:itemID="{6227C78A-8AAA-4FC8-86B4-1416A468085E}"/>
</file>

<file path=customXml/itemProps5.xml><?xml version="1.0" encoding="utf-8"?>
<ds:datastoreItem xmlns:ds="http://schemas.openxmlformats.org/officeDocument/2006/customXml" ds:itemID="{60551934-4840-43F1-B5E8-7572DEDB8B3B}"/>
</file>

<file path=docProps/app.xml><?xml version="1.0" encoding="utf-8"?>
<Properties xmlns="http://schemas.openxmlformats.org/officeDocument/2006/extended-properties" xmlns:vt="http://schemas.openxmlformats.org/officeDocument/2006/docPropsVTypes">
  <Template>Office Theme</Template>
  <TotalTime>40964</TotalTime>
  <Words>324</Words>
  <Application>Microsoft Office PowerPoint</Application>
  <PresentationFormat>A4 Paper (210x297 mm)</PresentationFormat>
  <Paragraphs>17</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NHS Lanarkshire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 Rachel</dc:creator>
  <cp:lastModifiedBy>Christina McGready</cp:lastModifiedBy>
  <cp:revision>348</cp:revision>
  <dcterms:created xsi:type="dcterms:W3CDTF">2020-11-24T16:31:38Z</dcterms:created>
  <dcterms:modified xsi:type="dcterms:W3CDTF">2026-01-28T10:34:50Z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c381991-eab8-4fff-8f2f-4f88109aa1cd_Enabled">
    <vt:lpwstr>true</vt:lpwstr>
  </property>
  <property fmtid="{D5CDD505-2E9C-101B-9397-08002B2CF9AE}" pid="3" name="MSIP_Label_3c381991-eab8-4fff-8f2f-4f88109aa1cd_SetDate">
    <vt:lpwstr>2026-01-28T10:34:41Z</vt:lpwstr>
  </property>
  <property fmtid="{D5CDD505-2E9C-101B-9397-08002B2CF9AE}" pid="4" name="MSIP_Label_3c381991-eab8-4fff-8f2f-4f88109aa1cd_Method">
    <vt:lpwstr>Standard</vt:lpwstr>
  </property>
  <property fmtid="{D5CDD505-2E9C-101B-9397-08002B2CF9AE}" pid="5" name="MSIP_Label_3c381991-eab8-4fff-8f2f-4f88109aa1cd_Name">
    <vt:lpwstr>Official</vt:lpwstr>
  </property>
  <property fmtid="{D5CDD505-2E9C-101B-9397-08002B2CF9AE}" pid="6" name="MSIP_Label_3c381991-eab8-4fff-8f2f-4f88109aa1cd_SiteId">
    <vt:lpwstr>a98f953b-d618-4b43-8a65-0382681bd283</vt:lpwstr>
  </property>
  <property fmtid="{D5CDD505-2E9C-101B-9397-08002B2CF9AE}" pid="7" name="MSIP_Label_3c381991-eab8-4fff-8f2f-4f88109aa1cd_ActionId">
    <vt:lpwstr>ee0f1672-4bf6-4ef9-bb11-2815df725542</vt:lpwstr>
  </property>
  <property fmtid="{D5CDD505-2E9C-101B-9397-08002B2CF9AE}" pid="8" name="MSIP_Label_3c381991-eab8-4fff-8f2f-4f88109aa1cd_ContentBits">
    <vt:lpwstr>0</vt:lpwstr>
  </property>
  <property fmtid="{D5CDD505-2E9C-101B-9397-08002B2CF9AE}" pid="9" name="MSIP_Label_3c381991-eab8-4fff-8f2f-4f88109aa1cd_Tag">
    <vt:lpwstr>10, 3, 0, 1</vt:lpwstr>
  </property>
  <property fmtid="{D5CDD505-2E9C-101B-9397-08002B2CF9AE}" pid="10" name="TaxKeyword">
    <vt:lpwstr/>
  </property>
  <property fmtid="{D5CDD505-2E9C-101B-9397-08002B2CF9AE}" pid="11" name="MediaServiceImageTags">
    <vt:lpwstr/>
  </property>
  <property fmtid="{D5CDD505-2E9C-101B-9397-08002B2CF9AE}" pid="12" name="BusinessUnit">
    <vt:lpwstr>2;#Communities|55cbeff6-e885-4956-9e9d-1878483c7ad2</vt:lpwstr>
  </property>
  <property fmtid="{D5CDD505-2E9C-101B-9397-08002B2CF9AE}" pid="13" name="ContentTypeId">
    <vt:lpwstr>0x010100AB4565BB804CC848BD2EF3E87A42FE8B0E0029C89C9A940BA14CA59B855CBF9D173E</vt:lpwstr>
  </property>
  <property fmtid="{D5CDD505-2E9C-101B-9397-08002B2CF9AE}" pid="14" name="RevIMBCS">
    <vt:lpwstr>3;#BCS|819376d4-bc70-4d53-bae7-773a2688b0e5</vt:lpwstr>
  </property>
  <property fmtid="{D5CDD505-2E9C-101B-9397-08002B2CF9AE}" pid="15" name="_dlc_DocIdItemGuid">
    <vt:lpwstr>0202055e-b9c1-4a6f-ae1b-5022a59852a4</vt:lpwstr>
  </property>
  <property fmtid="{D5CDD505-2E9C-101B-9397-08002B2CF9AE}" pid="16" name="lcf76f155ced4ddcb4097134ff3c332f">
    <vt:lpwstr/>
  </property>
  <property fmtid="{D5CDD505-2E9C-101B-9397-08002B2CF9AE}" pid="17" name="Service1">
    <vt:lpwstr>1;#Enterprise and Communities|c4dcab27-3585-4606-92db-01a112d6829d</vt:lpwstr>
  </property>
</Properties>
</file>